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sldIdLst>
    <p:sldId id="300" r:id="rId2"/>
    <p:sldId id="290" r:id="rId3"/>
    <p:sldId id="320" r:id="rId4"/>
    <p:sldId id="322" r:id="rId5"/>
    <p:sldId id="323" r:id="rId6"/>
    <p:sldId id="321" r:id="rId7"/>
    <p:sldId id="304" r:id="rId8"/>
    <p:sldId id="258" r:id="rId9"/>
    <p:sldId id="259" r:id="rId10"/>
    <p:sldId id="324" r:id="rId11"/>
    <p:sldId id="325" r:id="rId12"/>
    <p:sldId id="326" r:id="rId13"/>
    <p:sldId id="327" r:id="rId14"/>
    <p:sldId id="328" r:id="rId15"/>
    <p:sldId id="329" r:id="rId16"/>
    <p:sldId id="331" r:id="rId17"/>
    <p:sldId id="330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57" r:id="rId35"/>
    <p:sldId id="356" r:id="rId36"/>
    <p:sldId id="319" r:id="rId37"/>
  </p:sldIdLst>
  <p:sldSz cx="9144000" cy="6858000" type="screen4x3"/>
  <p:notesSz cx="9144000" cy="6858000"/>
  <p:embeddedFontLst>
    <p:embeddedFont>
      <p:font typeface="Tahoma" panose="020B0604030504040204" pitchFamily="34" charset="0"/>
      <p:regular r:id="rId38"/>
      <p:bold r:id="rId39"/>
    </p:embeddedFont>
    <p:embeddedFont>
      <p:font typeface="Wingdings 2" panose="05020102010507070707" pitchFamily="18" charset="2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onstantia" panose="02030602050306030303" pitchFamily="18" charset="0"/>
      <p:regular r:id="rId45"/>
      <p:bold r:id="rId46"/>
      <p:italic r:id="rId47"/>
      <p:boldItalic r:id="rId48"/>
    </p:embeddedFont>
    <p:embeddedFont>
      <p:font typeface="VNI-Helve" pitchFamily="2" charset="0"/>
      <p:regular r:id="rId49"/>
      <p:bold r:id="rId50"/>
      <p:italic r:id="rId51"/>
      <p:boldItalic r:id="rId52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74" autoAdjust="0"/>
  </p:normalViewPr>
  <p:slideViewPr>
    <p:cSldViewPr>
      <p:cViewPr>
        <p:scale>
          <a:sx n="100" d="100"/>
          <a:sy n="100" d="100"/>
        </p:scale>
        <p:origin x="204" y="-34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1" y="1371600"/>
            <a:ext cx="7851648" cy="1828800"/>
          </a:xfrm>
          <a:ln>
            <a:noFill/>
          </a:ln>
        </p:spPr>
        <p:txBody>
          <a:bodyPr vert="horz" tIns="0" rIns="20376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471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20376"/>
          <a:lstStyle>
            <a:lvl1pPr marL="0" marR="44950" indent="0" algn="r">
              <a:buNone/>
              <a:defRPr>
                <a:solidFill>
                  <a:schemeClr val="tx1"/>
                </a:solidFill>
              </a:defRPr>
            </a:lvl1pPr>
            <a:lvl2pPr marL="449505" indent="0" algn="ctr">
              <a:buNone/>
            </a:lvl2pPr>
            <a:lvl3pPr marL="899010" indent="0" algn="ctr">
              <a:buNone/>
            </a:lvl3pPr>
            <a:lvl4pPr marL="1348516" indent="0" algn="ctr">
              <a:buNone/>
            </a:lvl4pPr>
            <a:lvl5pPr marL="1798021" indent="0" algn="ctr">
              <a:buNone/>
            </a:lvl5pPr>
            <a:lvl6pPr marL="2247527" indent="0" algn="ctr">
              <a:buNone/>
            </a:lvl6pPr>
            <a:lvl7pPr marL="2697032" indent="0" algn="ctr">
              <a:buNone/>
            </a:lvl7pPr>
            <a:lvl8pPr marL="3146538" indent="0" algn="ctr">
              <a:buNone/>
            </a:lvl8pPr>
            <a:lvl9pPr marL="3596043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03/11/2021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05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03/11/2021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90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2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2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03/11/2021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3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03/11/2021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7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471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5"/>
            <a:ext cx="7772400" cy="1509712"/>
          </a:xfrm>
        </p:spPr>
        <p:txBody>
          <a:bodyPr lIns="50941" rIns="50941" anchor="t"/>
          <a:lstStyle>
            <a:lvl1pPr marL="0" indent="0">
              <a:buNone/>
              <a:defRPr sz="2206">
                <a:solidFill>
                  <a:schemeClr val="tx1"/>
                </a:solidFill>
              </a:defRPr>
            </a:lvl1pPr>
            <a:lvl2pPr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588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12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12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03/11/2021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66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559"/>
            </a:lvl1pPr>
            <a:lvl2pPr>
              <a:defRPr sz="2382"/>
            </a:lvl2pPr>
            <a:lvl3pPr>
              <a:defRPr sz="1941"/>
            </a:lvl3pPr>
            <a:lvl4pPr>
              <a:defRPr sz="1765"/>
            </a:lvl4pPr>
            <a:lvl5pPr>
              <a:defRPr sz="1765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559"/>
            </a:lvl1pPr>
            <a:lvl2pPr>
              <a:defRPr sz="2382"/>
            </a:lvl2pPr>
            <a:lvl3pPr>
              <a:defRPr sz="1941"/>
            </a:lvl3pPr>
            <a:lvl4pPr>
              <a:defRPr sz="1765"/>
            </a:lvl4pPr>
            <a:lvl5pPr>
              <a:defRPr sz="1765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03/11/2021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34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50941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855248"/>
            <a:ext cx="4040188" cy="659352"/>
          </a:xfrm>
        </p:spPr>
        <p:txBody>
          <a:bodyPr lIns="50941" tIns="0" rIns="50941" bIns="0" anchor="ctr">
            <a:noAutofit/>
          </a:bodyPr>
          <a:lstStyle>
            <a:lvl1pPr marL="0" indent="0">
              <a:buNone/>
              <a:defRPr sz="2382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1941" b="1"/>
            </a:lvl2pPr>
            <a:lvl3pPr>
              <a:buNone/>
              <a:defRPr sz="1765" b="1"/>
            </a:lvl3pPr>
            <a:lvl4pPr>
              <a:buNone/>
              <a:defRPr sz="1588" b="1"/>
            </a:lvl4pPr>
            <a:lvl5pPr>
              <a:buNone/>
              <a:defRPr sz="1588" b="1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59758"/>
            <a:ext cx="4041775" cy="654843"/>
          </a:xfrm>
        </p:spPr>
        <p:txBody>
          <a:bodyPr lIns="50941" tIns="0" rIns="50941" bIns="0" anchor="ctr"/>
          <a:lstStyle>
            <a:lvl1pPr marL="0" indent="0">
              <a:buNone/>
              <a:defRPr sz="2382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1941" b="1"/>
            </a:lvl2pPr>
            <a:lvl3pPr>
              <a:buNone/>
              <a:defRPr sz="1765" b="1"/>
            </a:lvl3pPr>
            <a:lvl4pPr>
              <a:buNone/>
              <a:defRPr sz="1588" b="1"/>
            </a:lvl4pPr>
            <a:lvl5pPr>
              <a:buNone/>
              <a:defRPr sz="1588" b="1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1" y="2514601"/>
            <a:ext cx="4040188" cy="3845720"/>
          </a:xfrm>
        </p:spPr>
        <p:txBody>
          <a:bodyPr tIns="0"/>
          <a:lstStyle>
            <a:lvl1pPr>
              <a:defRPr sz="2206"/>
            </a:lvl1pPr>
            <a:lvl2pPr>
              <a:defRPr sz="1941"/>
            </a:lvl2pPr>
            <a:lvl3pPr>
              <a:defRPr sz="1765"/>
            </a:lvl3pPr>
            <a:lvl4pPr>
              <a:defRPr sz="1588"/>
            </a:lvl4pPr>
            <a:lvl5pPr>
              <a:defRPr sz="1588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4601"/>
            <a:ext cx="4041775" cy="3845720"/>
          </a:xfrm>
        </p:spPr>
        <p:txBody>
          <a:bodyPr tIns="0"/>
          <a:lstStyle>
            <a:lvl1pPr>
              <a:defRPr sz="2206"/>
            </a:lvl1pPr>
            <a:lvl2pPr>
              <a:defRPr sz="1941"/>
            </a:lvl2pPr>
            <a:lvl3pPr>
              <a:defRPr sz="1765"/>
            </a:lvl3pPr>
            <a:lvl4pPr>
              <a:defRPr sz="1588"/>
            </a:lvl4pPr>
            <a:lvl5pPr>
              <a:defRPr sz="1588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03/11/2021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42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50941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941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03/11/2021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69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03/11/2021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30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559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20376" rIns="20376"/>
          <a:lstStyle>
            <a:lvl1pPr marL="0" indent="0" algn="l">
              <a:buNone/>
              <a:defRPr sz="1412"/>
            </a:lvl1pPr>
            <a:lvl2pPr indent="0" algn="l">
              <a:buNone/>
              <a:defRPr sz="1147"/>
            </a:lvl2pPr>
            <a:lvl3pPr indent="0" algn="l">
              <a:buNone/>
              <a:defRPr sz="971"/>
            </a:lvl3pPr>
            <a:lvl4pPr indent="0" algn="l">
              <a:buNone/>
              <a:defRPr sz="882"/>
            </a:lvl4pPr>
            <a:lvl5pPr indent="0" algn="l">
              <a:buNone/>
              <a:defRPr sz="882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735"/>
            </a:lvl1pPr>
            <a:lvl2pPr>
              <a:defRPr sz="2559"/>
            </a:lvl2pPr>
            <a:lvl3pPr>
              <a:defRPr sz="2382"/>
            </a:lvl3pPr>
            <a:lvl4pPr>
              <a:defRPr sz="1941"/>
            </a:lvl4pPr>
            <a:lvl5pPr>
              <a:defRPr sz="1765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03/11/2021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14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176997"/>
            <a:ext cx="2212848" cy="1582621"/>
          </a:xfrm>
        </p:spPr>
        <p:txBody>
          <a:bodyPr vert="horz" lIns="50941" tIns="50941" rIns="50941" bIns="50941" anchor="b"/>
          <a:lstStyle>
            <a:lvl1pPr algn="l">
              <a:buNone/>
              <a:defRPr sz="1941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71318" rIns="50941" bIns="50941" anchor="t"/>
          <a:lstStyle>
            <a:lvl1pPr marL="0" indent="0" algn="l">
              <a:spcBef>
                <a:spcPts val="246"/>
              </a:spcBef>
              <a:buFontTx/>
              <a:buNone/>
              <a:defRPr sz="1235"/>
            </a:lvl1pPr>
            <a:lvl2pPr>
              <a:defRPr sz="1147"/>
            </a:lvl2pPr>
            <a:lvl3pPr>
              <a:defRPr sz="971"/>
            </a:lvl3pPr>
            <a:lvl4pPr>
              <a:defRPr sz="882"/>
            </a:lvl4pPr>
            <a:lvl5pPr>
              <a:defRPr sz="882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03/11/2021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177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1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9896" tIns="44948" rIns="89896" bIns="44948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6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9896" tIns="44948" rIns="89896" bIns="44948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271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3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9896" tIns="44948" rIns="89896" bIns="44948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3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9896" tIns="44948" rIns="89896" bIns="44948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tIns="50941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 lIns="101882" tIns="50941" rIns="101882" bIns="50941">
            <a:normAutofit/>
          </a:bodyPr>
          <a:lstStyle/>
          <a:p>
            <a:pPr lvl="0" eaLnBrk="1" latinLnBrk="0" hangingPunct="1"/>
            <a:r>
              <a:rPr kumimoji="0" lang="en-US" smtClean="0"/>
              <a:t>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47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03/11/2021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47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47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9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3853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rtl="0" eaLnBrk="1" latinLnBrk="0" hangingPunct="1">
        <a:spcBef>
          <a:spcPct val="0"/>
        </a:spcBef>
        <a:buNone/>
        <a:defRPr kumimoji="0" sz="4941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69703" indent="-269703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559" kern="1200">
          <a:solidFill>
            <a:schemeClr val="tx1"/>
          </a:solidFill>
          <a:latin typeface="+mn-lt"/>
          <a:ea typeface="+mn-ea"/>
          <a:cs typeface="+mn-cs"/>
        </a:defRPr>
      </a:lvl1pPr>
      <a:lvl2pPr marL="629307" indent="-242733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382" kern="1200">
          <a:solidFill>
            <a:schemeClr val="tx1"/>
          </a:solidFill>
          <a:latin typeface="+mn-lt"/>
          <a:ea typeface="+mn-ea"/>
          <a:cs typeface="+mn-cs"/>
        </a:defRPr>
      </a:lvl2pPr>
      <a:lvl3pPr marL="899010" indent="-242733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030" kern="1200">
          <a:solidFill>
            <a:schemeClr val="tx1"/>
          </a:solidFill>
          <a:latin typeface="+mn-lt"/>
          <a:ea typeface="+mn-ea"/>
          <a:cs typeface="+mn-cs"/>
        </a:defRPr>
      </a:lvl3pPr>
      <a:lvl4pPr marL="1168714" indent="-206773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1941" kern="1200">
          <a:solidFill>
            <a:schemeClr val="tx1"/>
          </a:solidFill>
          <a:latin typeface="+mn-lt"/>
          <a:ea typeface="+mn-ea"/>
          <a:cs typeface="+mn-cs"/>
        </a:defRPr>
      </a:lvl4pPr>
      <a:lvl5pPr marL="1438417" indent="-206773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1941" kern="1200">
          <a:solidFill>
            <a:schemeClr val="tx1"/>
          </a:solidFill>
          <a:latin typeface="+mn-lt"/>
          <a:ea typeface="+mn-ea"/>
          <a:cs typeface="+mn-cs"/>
        </a:defRPr>
      </a:lvl5pPr>
      <a:lvl6pPr marL="1708121" indent="-206773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1887922" indent="-179802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588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57626" indent="-179802" algn="l" rtl="0" eaLnBrk="1" latinLnBrk="0" hangingPunct="1">
        <a:spcBef>
          <a:spcPct val="20000"/>
        </a:spcBef>
        <a:buClr>
          <a:schemeClr val="tx2"/>
        </a:buClr>
        <a:buChar char="•"/>
        <a:defRPr kumimoji="0" sz="1588" kern="1200">
          <a:solidFill>
            <a:schemeClr val="tx1"/>
          </a:solidFill>
          <a:latin typeface="+mn-lt"/>
          <a:ea typeface="+mn-ea"/>
          <a:cs typeface="+mn-cs"/>
        </a:defRPr>
      </a:lvl8pPr>
      <a:lvl9pPr marL="2427329" indent="-179802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12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4950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8990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485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79802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4752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69703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14653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5960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892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object 2"/>
          <p:cNvSpPr txBox="1">
            <a:spLocks/>
          </p:cNvSpPr>
          <p:nvPr/>
        </p:nvSpPr>
        <p:spPr>
          <a:xfrm>
            <a:off x="-209281" y="3454077"/>
            <a:ext cx="9144000" cy="702244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941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2632710" marR="5080" indent="-2313940" algn="r">
              <a:lnSpc>
                <a:spcPct val="119900"/>
              </a:lnSpc>
              <a:spcBef>
                <a:spcPts val="100"/>
              </a:spcBef>
            </a:pPr>
            <a:r>
              <a:rPr lang="en-US" sz="4000" b="1" spc="35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DANH SÁCH ĐẶC, </a:t>
            </a:r>
            <a:r>
              <a:rPr lang="en-US" sz="4000" b="1" spc="5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SẮP XẾP VÀ TÌM KIẾM</a:t>
            </a:r>
            <a:endParaRPr lang="en-US" sz="4000" b="1" spc="5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object 3"/>
          <p:cNvSpPr txBox="1"/>
          <p:nvPr/>
        </p:nvSpPr>
        <p:spPr>
          <a:xfrm>
            <a:off x="5798661" y="2739068"/>
            <a:ext cx="3276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2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CHƯƠNG</a:t>
            </a:r>
            <a:r>
              <a:rPr sz="4400" b="1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 </a:t>
            </a:r>
            <a:r>
              <a:rPr 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</a:t>
            </a:r>
            <a:r>
              <a:rPr 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.</a:t>
            </a:r>
            <a:endParaRPr sz="4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152399"/>
            <a:ext cx="2743199" cy="19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1580340" y="207510"/>
            <a:ext cx="7467600" cy="11097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en-US" sz="4400" b="1" dirty="0" smtClean="0"/>
              <a:t>Minh </a:t>
            </a:r>
            <a:r>
              <a:rPr lang="en-US" altLang="en-US" sz="4400" b="1" dirty="0" err="1" smtClean="0"/>
              <a:t>họa</a:t>
            </a:r>
            <a:r>
              <a:rPr lang="en-US" altLang="en-US" sz="4400" b="1" dirty="0" smtClean="0"/>
              <a:t> </a:t>
            </a:r>
            <a:r>
              <a:rPr lang="en-US" altLang="en-US" sz="4400" b="1" dirty="0" err="1" smtClean="0"/>
              <a:t>thuật</a:t>
            </a:r>
            <a:r>
              <a:rPr lang="en-US" altLang="en-US" sz="4400" b="1" dirty="0" smtClean="0"/>
              <a:t> </a:t>
            </a:r>
            <a:r>
              <a:rPr lang="en-US" altLang="en-US" sz="4400" b="1" dirty="0" err="1"/>
              <a:t>toán</a:t>
            </a:r>
            <a:r>
              <a:rPr lang="en-US" altLang="en-US" sz="4400" b="1" dirty="0"/>
              <a:t> </a:t>
            </a:r>
            <a:r>
              <a:rPr lang="en-US" altLang="en-US" sz="4400" b="1" dirty="0" err="1"/>
              <a:t>tìm</a:t>
            </a:r>
            <a:r>
              <a:rPr lang="en-US" altLang="en-US" sz="4400" b="1" dirty="0"/>
              <a:t> </a:t>
            </a:r>
            <a:r>
              <a:rPr lang="en-US" altLang="en-US" sz="4400" b="1" dirty="0" err="1"/>
              <a:t>kiếm</a:t>
            </a:r>
            <a:r>
              <a:rPr lang="en-US" altLang="en-US" sz="4400" b="1" dirty="0"/>
              <a:t> </a:t>
            </a:r>
            <a:r>
              <a:rPr lang="en-US" altLang="en-US" sz="4400" b="1" dirty="0" err="1"/>
              <a:t>tuyến</a:t>
            </a:r>
            <a:r>
              <a:rPr lang="en-US" altLang="en-US" sz="4400" b="1" dirty="0"/>
              <a:t> </a:t>
            </a:r>
            <a:r>
              <a:rPr lang="en-US" altLang="en-US" sz="4400" b="1" dirty="0" err="1"/>
              <a:t>tính</a:t>
            </a:r>
            <a:endParaRPr lang="en-US" altLang="en-US" sz="44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1144675" y="2431639"/>
            <a:ext cx="7478712" cy="2500313"/>
            <a:chOff x="1477963" y="2584450"/>
            <a:chExt cx="7478712" cy="2500313"/>
          </a:xfrm>
        </p:grpSpPr>
        <p:grpSp>
          <p:nvGrpSpPr>
            <p:cNvPr id="9" name="Group 24"/>
            <p:cNvGrpSpPr>
              <a:grpSpLocks/>
            </p:cNvGrpSpPr>
            <p:nvPr/>
          </p:nvGrpSpPr>
          <p:grpSpPr bwMode="auto">
            <a:xfrm>
              <a:off x="1516063" y="4476750"/>
              <a:ext cx="7440612" cy="608013"/>
              <a:chOff x="955" y="2820"/>
              <a:chExt cx="4687" cy="383"/>
            </a:xfrm>
          </p:grpSpPr>
          <p:sp>
            <p:nvSpPr>
              <p:cNvPr id="25" name="Oval 5"/>
              <p:cNvSpPr>
                <a:spLocks noChangeArrowheads="1"/>
              </p:cNvSpPr>
              <p:nvPr/>
            </p:nvSpPr>
            <p:spPr bwMode="auto">
              <a:xfrm>
                <a:off x="1653" y="2820"/>
                <a:ext cx="498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1</a:t>
                </a:r>
              </a:p>
            </p:txBody>
          </p:sp>
          <p:sp>
            <p:nvSpPr>
              <p:cNvPr id="26" name="Oval 6"/>
              <p:cNvSpPr>
                <a:spLocks noChangeArrowheads="1"/>
              </p:cNvSpPr>
              <p:nvPr/>
            </p:nvSpPr>
            <p:spPr bwMode="auto">
              <a:xfrm>
                <a:off x="2351" y="2820"/>
                <a:ext cx="499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2</a:t>
                </a:r>
              </a:p>
            </p:txBody>
          </p:sp>
          <p:sp>
            <p:nvSpPr>
              <p:cNvPr id="27" name="Oval 7"/>
              <p:cNvSpPr>
                <a:spLocks noChangeArrowheads="1"/>
              </p:cNvSpPr>
              <p:nvPr/>
            </p:nvSpPr>
            <p:spPr bwMode="auto">
              <a:xfrm>
                <a:off x="3049" y="2820"/>
                <a:ext cx="498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3</a:t>
                </a:r>
              </a:p>
            </p:txBody>
          </p:sp>
          <p:sp>
            <p:nvSpPr>
              <p:cNvPr id="29" name="Oval 8"/>
              <p:cNvSpPr>
                <a:spLocks noChangeArrowheads="1"/>
              </p:cNvSpPr>
              <p:nvPr/>
            </p:nvSpPr>
            <p:spPr bwMode="auto">
              <a:xfrm>
                <a:off x="3748" y="2820"/>
                <a:ext cx="498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4</a:t>
                </a:r>
              </a:p>
            </p:txBody>
          </p:sp>
          <p:sp>
            <p:nvSpPr>
              <p:cNvPr id="31" name="Oval 9"/>
              <p:cNvSpPr>
                <a:spLocks noChangeArrowheads="1"/>
              </p:cNvSpPr>
              <p:nvPr/>
            </p:nvSpPr>
            <p:spPr bwMode="auto">
              <a:xfrm>
                <a:off x="4445" y="2820"/>
                <a:ext cx="499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5</a:t>
                </a:r>
              </a:p>
            </p:txBody>
          </p:sp>
          <p:sp>
            <p:nvSpPr>
              <p:cNvPr id="32" name="Oval 10"/>
              <p:cNvSpPr>
                <a:spLocks noChangeArrowheads="1"/>
              </p:cNvSpPr>
              <p:nvPr/>
            </p:nvSpPr>
            <p:spPr bwMode="auto">
              <a:xfrm>
                <a:off x="5144" y="2820"/>
                <a:ext cx="498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6</a:t>
                </a:r>
              </a:p>
            </p:txBody>
          </p:sp>
          <p:sp>
            <p:nvSpPr>
              <p:cNvPr id="33" name="Oval 11"/>
              <p:cNvSpPr>
                <a:spLocks noChangeArrowheads="1"/>
              </p:cNvSpPr>
              <p:nvPr/>
            </p:nvSpPr>
            <p:spPr bwMode="auto">
              <a:xfrm>
                <a:off x="955" y="2820"/>
                <a:ext cx="498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 dirty="0">
                    <a:latin typeface="VNI-Helve" pitchFamily="2" charset="0"/>
                  </a:rPr>
                  <a:t>0</a:t>
                </a:r>
              </a:p>
            </p:txBody>
          </p:sp>
        </p:grp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1497013" y="3819525"/>
              <a:ext cx="809625" cy="61753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2622550" y="3819525"/>
              <a:ext cx="790575" cy="61753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8</a:t>
              </a:r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3730625" y="3819525"/>
              <a:ext cx="790575" cy="61753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4822825" y="3819525"/>
              <a:ext cx="790575" cy="61753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5929313" y="3819525"/>
              <a:ext cx="792162" cy="61753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7038975" y="3819525"/>
              <a:ext cx="790575" cy="61753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8166100" y="3819525"/>
              <a:ext cx="790575" cy="61753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6</a:t>
              </a:r>
            </a:p>
          </p:txBody>
        </p:sp>
        <p:grpSp>
          <p:nvGrpSpPr>
            <p:cNvPr id="17" name="Group 26"/>
            <p:cNvGrpSpPr>
              <a:grpSpLocks/>
            </p:cNvGrpSpPr>
            <p:nvPr/>
          </p:nvGrpSpPr>
          <p:grpSpPr bwMode="auto">
            <a:xfrm>
              <a:off x="1477963" y="2584450"/>
              <a:ext cx="792162" cy="1130300"/>
              <a:chOff x="931" y="1604"/>
              <a:chExt cx="499" cy="712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931" y="1604"/>
                <a:ext cx="499" cy="317"/>
              </a:xfrm>
              <a:prstGeom prst="rect">
                <a:avLst/>
              </a:prstGeom>
              <a:gradFill rotWithShape="1">
                <a:gsLst>
                  <a:gs pos="0">
                    <a:srgbClr val="FFFF99"/>
                  </a:gs>
                  <a:gs pos="100000">
                    <a:srgbClr val="767647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/>
                  <a:t>X=6</a:t>
                </a:r>
              </a:p>
            </p:txBody>
          </p:sp>
          <p:sp>
            <p:nvSpPr>
              <p:cNvPr id="20" name="AutoShape 25"/>
              <p:cNvSpPr>
                <a:spLocks noChangeArrowheads="1"/>
              </p:cNvSpPr>
              <p:nvPr/>
            </p:nvSpPr>
            <p:spPr bwMode="auto">
              <a:xfrm>
                <a:off x="988" y="1933"/>
                <a:ext cx="363" cy="383"/>
              </a:xfrm>
              <a:prstGeom prst="downArrow">
                <a:avLst>
                  <a:gd name="adj1" fmla="val 50000"/>
                  <a:gd name="adj2" fmla="val 26377"/>
                </a:avLst>
              </a:prstGeom>
              <a:noFill/>
              <a:ln w="28575" algn="ctr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82880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/>
                  <a:t>i</a:t>
                </a:r>
              </a:p>
            </p:txBody>
          </p:sp>
        </p:grpSp>
        <p:sp>
          <p:nvSpPr>
            <p:cNvPr id="18" name="Oval 27"/>
            <p:cNvSpPr>
              <a:spLocks noChangeArrowheads="1"/>
            </p:cNvSpPr>
            <p:nvPr/>
          </p:nvSpPr>
          <p:spPr bwMode="auto">
            <a:xfrm>
              <a:off x="5926138" y="3806825"/>
              <a:ext cx="790575" cy="61753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6</a:t>
              </a:r>
            </a:p>
          </p:txBody>
        </p:sp>
      </p:grpSp>
      <p:sp>
        <p:nvSpPr>
          <p:cNvPr id="34" name="Text Box 28"/>
          <p:cNvSpPr txBox="1">
            <a:spLocks noChangeArrowheads="1"/>
          </p:cNvSpPr>
          <p:nvPr/>
        </p:nvSpPr>
        <p:spPr bwMode="auto">
          <a:xfrm>
            <a:off x="5437275" y="2226058"/>
            <a:ext cx="3186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Ä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>
                <a:solidFill>
                  <a:schemeClr val="accent2"/>
                </a:solidFill>
              </a:rPr>
              <a:t>Tìm thấy 6 tại vị trí 4</a:t>
            </a:r>
          </a:p>
        </p:txBody>
      </p:sp>
    </p:spTree>
    <p:extLst>
      <p:ext uri="{BB962C8B-B14F-4D97-AF65-F5344CB8AC3E}">
        <p14:creationId xmlns:p14="http://schemas.microsoft.com/office/powerpoint/2010/main" val="85575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1580340" y="207510"/>
            <a:ext cx="7467600" cy="11097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en-US" sz="4400" b="1" dirty="0" smtClean="0"/>
              <a:t>Minh </a:t>
            </a:r>
            <a:r>
              <a:rPr lang="en-US" altLang="en-US" sz="4400" b="1" dirty="0" err="1" smtClean="0"/>
              <a:t>họa</a:t>
            </a:r>
            <a:r>
              <a:rPr lang="en-US" altLang="en-US" sz="4400" b="1" dirty="0" smtClean="0"/>
              <a:t> </a:t>
            </a:r>
            <a:r>
              <a:rPr lang="en-US" altLang="en-US" sz="4400" b="1" dirty="0" err="1" smtClean="0"/>
              <a:t>thuật</a:t>
            </a:r>
            <a:r>
              <a:rPr lang="en-US" altLang="en-US" sz="4400" b="1" dirty="0" smtClean="0"/>
              <a:t> </a:t>
            </a:r>
            <a:r>
              <a:rPr lang="en-US" altLang="en-US" sz="4400" b="1" dirty="0" err="1"/>
              <a:t>toán</a:t>
            </a:r>
            <a:r>
              <a:rPr lang="en-US" altLang="en-US" sz="4400" b="1" dirty="0"/>
              <a:t> </a:t>
            </a:r>
            <a:r>
              <a:rPr lang="en-US" altLang="en-US" sz="4400" b="1" dirty="0" err="1"/>
              <a:t>tìm</a:t>
            </a:r>
            <a:r>
              <a:rPr lang="en-US" altLang="en-US" sz="4400" b="1" dirty="0"/>
              <a:t> </a:t>
            </a:r>
            <a:r>
              <a:rPr lang="en-US" altLang="en-US" sz="4400" b="1" dirty="0" err="1"/>
              <a:t>kiếm</a:t>
            </a:r>
            <a:r>
              <a:rPr lang="en-US" altLang="en-US" sz="4400" b="1" dirty="0"/>
              <a:t> </a:t>
            </a:r>
            <a:r>
              <a:rPr lang="en-US" altLang="en-US" sz="4400" b="1" dirty="0" err="1"/>
              <a:t>tuyến</a:t>
            </a:r>
            <a:r>
              <a:rPr lang="en-US" altLang="en-US" sz="4400" b="1" dirty="0"/>
              <a:t> </a:t>
            </a:r>
            <a:r>
              <a:rPr lang="en-US" altLang="en-US" sz="4400" b="1" dirty="0" err="1" smtClean="0"/>
              <a:t>tính</a:t>
            </a:r>
            <a:r>
              <a:rPr lang="en-US" altLang="en-US" sz="4400" b="1" dirty="0" smtClean="0"/>
              <a:t> (</a:t>
            </a:r>
            <a:r>
              <a:rPr lang="en-US" altLang="en-US" sz="4400" b="1" dirty="0" err="1" smtClean="0"/>
              <a:t>tiếp</a:t>
            </a:r>
            <a:r>
              <a:rPr lang="en-US" altLang="en-US" sz="4400" b="1" dirty="0" smtClean="0"/>
              <a:t>.)</a:t>
            </a:r>
            <a:endParaRPr lang="en-US" altLang="en-US" sz="4400" b="1" dirty="0"/>
          </a:p>
        </p:txBody>
      </p:sp>
      <p:grpSp>
        <p:nvGrpSpPr>
          <p:cNvPr id="30" name="Group 29"/>
          <p:cNvGrpSpPr/>
          <p:nvPr/>
        </p:nvGrpSpPr>
        <p:grpSpPr>
          <a:xfrm>
            <a:off x="1057831" y="2383619"/>
            <a:ext cx="7478712" cy="2500312"/>
            <a:chOff x="1531938" y="1989138"/>
            <a:chExt cx="7478712" cy="2500312"/>
          </a:xfrm>
        </p:grpSpPr>
        <p:grpSp>
          <p:nvGrpSpPr>
            <p:cNvPr id="35" name="Group 4"/>
            <p:cNvGrpSpPr>
              <a:grpSpLocks/>
            </p:cNvGrpSpPr>
            <p:nvPr/>
          </p:nvGrpSpPr>
          <p:grpSpPr bwMode="auto">
            <a:xfrm>
              <a:off x="1570038" y="3881438"/>
              <a:ext cx="7440612" cy="608012"/>
              <a:chOff x="955" y="2820"/>
              <a:chExt cx="4687" cy="383"/>
            </a:xfrm>
          </p:grpSpPr>
          <p:sp>
            <p:nvSpPr>
              <p:cNvPr id="46" name="Oval 5"/>
              <p:cNvSpPr>
                <a:spLocks noChangeArrowheads="1"/>
              </p:cNvSpPr>
              <p:nvPr/>
            </p:nvSpPr>
            <p:spPr bwMode="auto">
              <a:xfrm>
                <a:off x="1653" y="2820"/>
                <a:ext cx="498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1</a:t>
                </a:r>
              </a:p>
            </p:txBody>
          </p:sp>
          <p:sp>
            <p:nvSpPr>
              <p:cNvPr id="47" name="Oval 6"/>
              <p:cNvSpPr>
                <a:spLocks noChangeArrowheads="1"/>
              </p:cNvSpPr>
              <p:nvPr/>
            </p:nvSpPr>
            <p:spPr bwMode="auto">
              <a:xfrm>
                <a:off x="2351" y="2820"/>
                <a:ext cx="499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2</a:t>
                </a:r>
              </a:p>
            </p:txBody>
          </p:sp>
          <p:sp>
            <p:nvSpPr>
              <p:cNvPr id="48" name="Oval 7"/>
              <p:cNvSpPr>
                <a:spLocks noChangeArrowheads="1"/>
              </p:cNvSpPr>
              <p:nvPr/>
            </p:nvSpPr>
            <p:spPr bwMode="auto">
              <a:xfrm>
                <a:off x="3049" y="2820"/>
                <a:ext cx="498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3</a:t>
                </a:r>
              </a:p>
            </p:txBody>
          </p:sp>
          <p:sp>
            <p:nvSpPr>
              <p:cNvPr id="49" name="Oval 8"/>
              <p:cNvSpPr>
                <a:spLocks noChangeArrowheads="1"/>
              </p:cNvSpPr>
              <p:nvPr/>
            </p:nvSpPr>
            <p:spPr bwMode="auto">
              <a:xfrm>
                <a:off x="3748" y="2820"/>
                <a:ext cx="498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4</a:t>
                </a:r>
              </a:p>
            </p:txBody>
          </p:sp>
          <p:sp>
            <p:nvSpPr>
              <p:cNvPr id="50" name="Oval 9"/>
              <p:cNvSpPr>
                <a:spLocks noChangeArrowheads="1"/>
              </p:cNvSpPr>
              <p:nvPr/>
            </p:nvSpPr>
            <p:spPr bwMode="auto">
              <a:xfrm>
                <a:off x="4445" y="2820"/>
                <a:ext cx="499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5</a:t>
                </a:r>
              </a:p>
            </p:txBody>
          </p:sp>
          <p:sp>
            <p:nvSpPr>
              <p:cNvPr id="51" name="Oval 10"/>
              <p:cNvSpPr>
                <a:spLocks noChangeArrowheads="1"/>
              </p:cNvSpPr>
              <p:nvPr/>
            </p:nvSpPr>
            <p:spPr bwMode="auto">
              <a:xfrm>
                <a:off x="5144" y="2820"/>
                <a:ext cx="498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6</a:t>
                </a:r>
              </a:p>
            </p:txBody>
          </p:sp>
          <p:sp>
            <p:nvSpPr>
              <p:cNvPr id="52" name="Oval 11"/>
              <p:cNvSpPr>
                <a:spLocks noChangeArrowheads="1"/>
              </p:cNvSpPr>
              <p:nvPr/>
            </p:nvSpPr>
            <p:spPr bwMode="auto">
              <a:xfrm>
                <a:off x="955" y="2820"/>
                <a:ext cx="498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0</a:t>
                </a:r>
              </a:p>
            </p:txBody>
          </p:sp>
        </p:grpSp>
        <p:sp>
          <p:nvSpPr>
            <p:cNvPr id="36" name="Oval 12"/>
            <p:cNvSpPr>
              <a:spLocks noChangeArrowheads="1"/>
            </p:cNvSpPr>
            <p:nvPr/>
          </p:nvSpPr>
          <p:spPr bwMode="auto">
            <a:xfrm>
              <a:off x="1550988" y="3224213"/>
              <a:ext cx="809625" cy="617537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 dirty="0">
                  <a:latin typeface="VNI-Helve" pitchFamily="2" charset="0"/>
                </a:rPr>
                <a:t>2</a:t>
              </a:r>
            </a:p>
          </p:txBody>
        </p:sp>
        <p:sp>
          <p:nvSpPr>
            <p:cNvPr id="37" name="Oval 13"/>
            <p:cNvSpPr>
              <a:spLocks noChangeArrowheads="1"/>
            </p:cNvSpPr>
            <p:nvPr/>
          </p:nvSpPr>
          <p:spPr bwMode="auto">
            <a:xfrm>
              <a:off x="2676525" y="3224213"/>
              <a:ext cx="790575" cy="617537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8</a:t>
              </a:r>
            </a:p>
          </p:txBody>
        </p:sp>
        <p:sp>
          <p:nvSpPr>
            <p:cNvPr id="38" name="Oval 14"/>
            <p:cNvSpPr>
              <a:spLocks noChangeArrowheads="1"/>
            </p:cNvSpPr>
            <p:nvPr/>
          </p:nvSpPr>
          <p:spPr bwMode="auto">
            <a:xfrm>
              <a:off x="3784600" y="3224213"/>
              <a:ext cx="790575" cy="617537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39" name="Oval 15"/>
            <p:cNvSpPr>
              <a:spLocks noChangeArrowheads="1"/>
            </p:cNvSpPr>
            <p:nvPr/>
          </p:nvSpPr>
          <p:spPr bwMode="auto">
            <a:xfrm>
              <a:off x="4876800" y="3224213"/>
              <a:ext cx="790575" cy="617537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40" name="Oval 16"/>
            <p:cNvSpPr>
              <a:spLocks noChangeArrowheads="1"/>
            </p:cNvSpPr>
            <p:nvPr/>
          </p:nvSpPr>
          <p:spPr bwMode="auto">
            <a:xfrm>
              <a:off x="5983288" y="3224213"/>
              <a:ext cx="792162" cy="617537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41" name="Oval 17"/>
            <p:cNvSpPr>
              <a:spLocks noChangeArrowheads="1"/>
            </p:cNvSpPr>
            <p:nvPr/>
          </p:nvSpPr>
          <p:spPr bwMode="auto">
            <a:xfrm>
              <a:off x="7092950" y="3224213"/>
              <a:ext cx="790575" cy="617537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42" name="Oval 18"/>
            <p:cNvSpPr>
              <a:spLocks noChangeArrowheads="1"/>
            </p:cNvSpPr>
            <p:nvPr/>
          </p:nvSpPr>
          <p:spPr bwMode="auto">
            <a:xfrm>
              <a:off x="8220075" y="3224213"/>
              <a:ext cx="790575" cy="617537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6</a:t>
              </a:r>
            </a:p>
          </p:txBody>
        </p:sp>
        <p:grpSp>
          <p:nvGrpSpPr>
            <p:cNvPr id="43" name="Group 19"/>
            <p:cNvGrpSpPr>
              <a:grpSpLocks/>
            </p:cNvGrpSpPr>
            <p:nvPr/>
          </p:nvGrpSpPr>
          <p:grpSpPr bwMode="auto">
            <a:xfrm>
              <a:off x="1531938" y="1989138"/>
              <a:ext cx="792162" cy="1130300"/>
              <a:chOff x="931" y="1604"/>
              <a:chExt cx="499" cy="712"/>
            </a:xfrm>
          </p:grpSpPr>
          <p:sp>
            <p:nvSpPr>
              <p:cNvPr id="44" name="Rectangle 20"/>
              <p:cNvSpPr>
                <a:spLocks noChangeArrowheads="1"/>
              </p:cNvSpPr>
              <p:nvPr/>
            </p:nvSpPr>
            <p:spPr bwMode="auto">
              <a:xfrm>
                <a:off x="931" y="1604"/>
                <a:ext cx="499" cy="317"/>
              </a:xfrm>
              <a:prstGeom prst="rect">
                <a:avLst/>
              </a:prstGeom>
              <a:gradFill rotWithShape="1">
                <a:gsLst>
                  <a:gs pos="0">
                    <a:srgbClr val="FFFF99"/>
                  </a:gs>
                  <a:gs pos="100000">
                    <a:srgbClr val="767647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/>
                  <a:t>X=10</a:t>
                </a:r>
              </a:p>
            </p:txBody>
          </p:sp>
          <p:sp>
            <p:nvSpPr>
              <p:cNvPr id="45" name="AutoShape 21"/>
              <p:cNvSpPr>
                <a:spLocks noChangeArrowheads="1"/>
              </p:cNvSpPr>
              <p:nvPr/>
            </p:nvSpPr>
            <p:spPr bwMode="auto">
              <a:xfrm>
                <a:off x="988" y="1933"/>
                <a:ext cx="363" cy="383"/>
              </a:xfrm>
              <a:prstGeom prst="downArrow">
                <a:avLst>
                  <a:gd name="adj1" fmla="val 50000"/>
                  <a:gd name="adj2" fmla="val 26377"/>
                </a:avLst>
              </a:prstGeom>
              <a:noFill/>
              <a:ln w="28575" algn="ctr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82880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/>
                  <a:t>i</a:t>
                </a:r>
              </a:p>
            </p:txBody>
          </p:sp>
        </p:grpSp>
      </p:grpSp>
      <p:sp>
        <p:nvSpPr>
          <p:cNvPr id="53" name="Text Box 23"/>
          <p:cNvSpPr txBox="1">
            <a:spLocks noChangeArrowheads="1"/>
          </p:cNvSpPr>
          <p:nvPr/>
        </p:nvSpPr>
        <p:spPr bwMode="auto">
          <a:xfrm>
            <a:off x="5567808" y="2049907"/>
            <a:ext cx="3081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Ä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 dirty="0" err="1">
                <a:solidFill>
                  <a:schemeClr val="accent2"/>
                </a:solidFill>
              </a:rPr>
              <a:t>i</a:t>
            </a:r>
            <a:r>
              <a:rPr lang="en-US" altLang="en-US" sz="2400" b="1" dirty="0">
                <a:solidFill>
                  <a:schemeClr val="accent2"/>
                </a:solidFill>
              </a:rPr>
              <a:t>=7, </a:t>
            </a:r>
            <a:r>
              <a:rPr lang="en-US" altLang="en-US" sz="2400" b="1" dirty="0" err="1">
                <a:solidFill>
                  <a:schemeClr val="accent2"/>
                </a:solidFill>
              </a:rPr>
              <a:t>không</a:t>
            </a:r>
            <a:r>
              <a:rPr lang="en-US" altLang="en-US" sz="2400" b="1" dirty="0">
                <a:solidFill>
                  <a:schemeClr val="accent2"/>
                </a:solidFill>
              </a:rPr>
              <a:t> </a:t>
            </a:r>
            <a:r>
              <a:rPr lang="en-US" altLang="en-US" sz="2400" b="1" dirty="0" err="1">
                <a:solidFill>
                  <a:schemeClr val="accent2"/>
                </a:solidFill>
              </a:rPr>
              <a:t>tìm</a:t>
            </a:r>
            <a:r>
              <a:rPr lang="en-US" altLang="en-US" sz="2400" b="1" dirty="0">
                <a:solidFill>
                  <a:schemeClr val="accent2"/>
                </a:solidFill>
              </a:rPr>
              <a:t> </a:t>
            </a:r>
            <a:r>
              <a:rPr lang="en-US" altLang="en-US" sz="2400" b="1" dirty="0" err="1">
                <a:solidFill>
                  <a:schemeClr val="accent2"/>
                </a:solidFill>
              </a:rPr>
              <a:t>thấy</a:t>
            </a:r>
            <a:endParaRPr lang="en-US" alt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22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1580340" y="207510"/>
            <a:ext cx="7467600" cy="11097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en-US" sz="4400" b="1" dirty="0" smtClean="0"/>
              <a:t>Minh </a:t>
            </a:r>
            <a:r>
              <a:rPr lang="en-US" altLang="en-US" sz="4400" b="1" dirty="0" err="1" smtClean="0"/>
              <a:t>họa</a:t>
            </a:r>
            <a:r>
              <a:rPr lang="en-US" altLang="en-US" sz="4400" b="1" dirty="0" smtClean="0"/>
              <a:t> </a:t>
            </a:r>
            <a:r>
              <a:rPr lang="en-US" altLang="en-US" sz="4400" b="1" dirty="0" err="1" smtClean="0"/>
              <a:t>thuật</a:t>
            </a:r>
            <a:r>
              <a:rPr lang="en-US" altLang="en-US" sz="4400" b="1" dirty="0" smtClean="0"/>
              <a:t> </a:t>
            </a:r>
            <a:r>
              <a:rPr lang="en-US" altLang="en-US" sz="4400" b="1" dirty="0" err="1"/>
              <a:t>toán</a:t>
            </a:r>
            <a:r>
              <a:rPr lang="en-US" altLang="en-US" sz="4400" b="1" dirty="0"/>
              <a:t> </a:t>
            </a:r>
            <a:r>
              <a:rPr lang="en-US" altLang="en-US" sz="4400" b="1" dirty="0" err="1"/>
              <a:t>tìm</a:t>
            </a:r>
            <a:r>
              <a:rPr lang="en-US" altLang="en-US" sz="4400" b="1" dirty="0"/>
              <a:t> </a:t>
            </a:r>
            <a:r>
              <a:rPr lang="en-US" altLang="en-US" sz="4400" b="1" dirty="0" err="1"/>
              <a:t>kiếm</a:t>
            </a:r>
            <a:r>
              <a:rPr lang="en-US" altLang="en-US" sz="4400" b="1" dirty="0"/>
              <a:t> </a:t>
            </a:r>
            <a:r>
              <a:rPr lang="en-US" altLang="en-US" sz="4400" b="1" dirty="0" err="1"/>
              <a:t>tuyến</a:t>
            </a:r>
            <a:r>
              <a:rPr lang="en-US" altLang="en-US" sz="4400" b="1" dirty="0"/>
              <a:t> </a:t>
            </a:r>
            <a:r>
              <a:rPr lang="en-US" altLang="en-US" sz="4400" b="1" dirty="0" err="1" smtClean="0"/>
              <a:t>tính</a:t>
            </a:r>
            <a:r>
              <a:rPr lang="en-US" altLang="en-US" sz="4400" b="1" dirty="0" smtClean="0"/>
              <a:t> (</a:t>
            </a:r>
            <a:r>
              <a:rPr lang="en-US" altLang="en-US" sz="4400" b="1" dirty="0" err="1" smtClean="0"/>
              <a:t>tiếp</a:t>
            </a:r>
            <a:r>
              <a:rPr lang="en-US" altLang="en-US" sz="4400" b="1" dirty="0" smtClean="0"/>
              <a:t>.)</a:t>
            </a:r>
            <a:endParaRPr lang="en-US" altLang="en-US" sz="4400" b="1" dirty="0"/>
          </a:p>
        </p:txBody>
      </p:sp>
      <p:grpSp>
        <p:nvGrpSpPr>
          <p:cNvPr id="30" name="Group 29"/>
          <p:cNvGrpSpPr/>
          <p:nvPr/>
        </p:nvGrpSpPr>
        <p:grpSpPr>
          <a:xfrm>
            <a:off x="1057831" y="2383619"/>
            <a:ext cx="7478712" cy="2500312"/>
            <a:chOff x="1531938" y="1989138"/>
            <a:chExt cx="7478712" cy="2500312"/>
          </a:xfrm>
        </p:grpSpPr>
        <p:grpSp>
          <p:nvGrpSpPr>
            <p:cNvPr id="35" name="Group 4"/>
            <p:cNvGrpSpPr>
              <a:grpSpLocks/>
            </p:cNvGrpSpPr>
            <p:nvPr/>
          </p:nvGrpSpPr>
          <p:grpSpPr bwMode="auto">
            <a:xfrm>
              <a:off x="1570038" y="3881438"/>
              <a:ext cx="7440612" cy="608012"/>
              <a:chOff x="955" y="2820"/>
              <a:chExt cx="4687" cy="383"/>
            </a:xfrm>
          </p:grpSpPr>
          <p:sp>
            <p:nvSpPr>
              <p:cNvPr id="46" name="Oval 5"/>
              <p:cNvSpPr>
                <a:spLocks noChangeArrowheads="1"/>
              </p:cNvSpPr>
              <p:nvPr/>
            </p:nvSpPr>
            <p:spPr bwMode="auto">
              <a:xfrm>
                <a:off x="1653" y="2820"/>
                <a:ext cx="498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1</a:t>
                </a:r>
              </a:p>
            </p:txBody>
          </p:sp>
          <p:sp>
            <p:nvSpPr>
              <p:cNvPr id="47" name="Oval 6"/>
              <p:cNvSpPr>
                <a:spLocks noChangeArrowheads="1"/>
              </p:cNvSpPr>
              <p:nvPr/>
            </p:nvSpPr>
            <p:spPr bwMode="auto">
              <a:xfrm>
                <a:off x="2351" y="2820"/>
                <a:ext cx="499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2</a:t>
                </a:r>
              </a:p>
            </p:txBody>
          </p:sp>
          <p:sp>
            <p:nvSpPr>
              <p:cNvPr id="48" name="Oval 7"/>
              <p:cNvSpPr>
                <a:spLocks noChangeArrowheads="1"/>
              </p:cNvSpPr>
              <p:nvPr/>
            </p:nvSpPr>
            <p:spPr bwMode="auto">
              <a:xfrm>
                <a:off x="3049" y="2820"/>
                <a:ext cx="498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3</a:t>
                </a:r>
              </a:p>
            </p:txBody>
          </p:sp>
          <p:sp>
            <p:nvSpPr>
              <p:cNvPr id="49" name="Oval 8"/>
              <p:cNvSpPr>
                <a:spLocks noChangeArrowheads="1"/>
              </p:cNvSpPr>
              <p:nvPr/>
            </p:nvSpPr>
            <p:spPr bwMode="auto">
              <a:xfrm>
                <a:off x="3748" y="2820"/>
                <a:ext cx="498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4</a:t>
                </a:r>
              </a:p>
            </p:txBody>
          </p:sp>
          <p:sp>
            <p:nvSpPr>
              <p:cNvPr id="50" name="Oval 9"/>
              <p:cNvSpPr>
                <a:spLocks noChangeArrowheads="1"/>
              </p:cNvSpPr>
              <p:nvPr/>
            </p:nvSpPr>
            <p:spPr bwMode="auto">
              <a:xfrm>
                <a:off x="4445" y="2820"/>
                <a:ext cx="499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5</a:t>
                </a:r>
              </a:p>
            </p:txBody>
          </p:sp>
          <p:sp>
            <p:nvSpPr>
              <p:cNvPr id="51" name="Oval 10"/>
              <p:cNvSpPr>
                <a:spLocks noChangeArrowheads="1"/>
              </p:cNvSpPr>
              <p:nvPr/>
            </p:nvSpPr>
            <p:spPr bwMode="auto">
              <a:xfrm>
                <a:off x="5144" y="2820"/>
                <a:ext cx="498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6</a:t>
                </a:r>
              </a:p>
            </p:txBody>
          </p:sp>
          <p:sp>
            <p:nvSpPr>
              <p:cNvPr id="52" name="Oval 11"/>
              <p:cNvSpPr>
                <a:spLocks noChangeArrowheads="1"/>
              </p:cNvSpPr>
              <p:nvPr/>
            </p:nvSpPr>
            <p:spPr bwMode="auto">
              <a:xfrm>
                <a:off x="955" y="2820"/>
                <a:ext cx="498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0</a:t>
                </a:r>
              </a:p>
            </p:txBody>
          </p:sp>
        </p:grpSp>
        <p:sp>
          <p:nvSpPr>
            <p:cNvPr id="36" name="Oval 12"/>
            <p:cNvSpPr>
              <a:spLocks noChangeArrowheads="1"/>
            </p:cNvSpPr>
            <p:nvPr/>
          </p:nvSpPr>
          <p:spPr bwMode="auto">
            <a:xfrm>
              <a:off x="1550988" y="3224213"/>
              <a:ext cx="809625" cy="617537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 dirty="0">
                  <a:latin typeface="VNI-Helve" pitchFamily="2" charset="0"/>
                </a:rPr>
                <a:t>2</a:t>
              </a:r>
            </a:p>
          </p:txBody>
        </p:sp>
        <p:sp>
          <p:nvSpPr>
            <p:cNvPr id="37" name="Oval 13"/>
            <p:cNvSpPr>
              <a:spLocks noChangeArrowheads="1"/>
            </p:cNvSpPr>
            <p:nvPr/>
          </p:nvSpPr>
          <p:spPr bwMode="auto">
            <a:xfrm>
              <a:off x="2676525" y="3224213"/>
              <a:ext cx="790575" cy="617537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8</a:t>
              </a:r>
            </a:p>
          </p:txBody>
        </p:sp>
        <p:sp>
          <p:nvSpPr>
            <p:cNvPr id="38" name="Oval 14"/>
            <p:cNvSpPr>
              <a:spLocks noChangeArrowheads="1"/>
            </p:cNvSpPr>
            <p:nvPr/>
          </p:nvSpPr>
          <p:spPr bwMode="auto">
            <a:xfrm>
              <a:off x="3784600" y="3224213"/>
              <a:ext cx="790575" cy="617537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39" name="Oval 15"/>
            <p:cNvSpPr>
              <a:spLocks noChangeArrowheads="1"/>
            </p:cNvSpPr>
            <p:nvPr/>
          </p:nvSpPr>
          <p:spPr bwMode="auto">
            <a:xfrm>
              <a:off x="4876800" y="3224213"/>
              <a:ext cx="790575" cy="617537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40" name="Oval 16"/>
            <p:cNvSpPr>
              <a:spLocks noChangeArrowheads="1"/>
            </p:cNvSpPr>
            <p:nvPr/>
          </p:nvSpPr>
          <p:spPr bwMode="auto">
            <a:xfrm>
              <a:off x="5983288" y="3224213"/>
              <a:ext cx="792162" cy="617537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41" name="Oval 17"/>
            <p:cNvSpPr>
              <a:spLocks noChangeArrowheads="1"/>
            </p:cNvSpPr>
            <p:nvPr/>
          </p:nvSpPr>
          <p:spPr bwMode="auto">
            <a:xfrm>
              <a:off x="7092950" y="3224213"/>
              <a:ext cx="790575" cy="617537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42" name="Oval 18"/>
            <p:cNvSpPr>
              <a:spLocks noChangeArrowheads="1"/>
            </p:cNvSpPr>
            <p:nvPr/>
          </p:nvSpPr>
          <p:spPr bwMode="auto">
            <a:xfrm>
              <a:off x="8220075" y="3224213"/>
              <a:ext cx="790575" cy="617537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6</a:t>
              </a:r>
            </a:p>
          </p:txBody>
        </p:sp>
        <p:grpSp>
          <p:nvGrpSpPr>
            <p:cNvPr id="43" name="Group 19"/>
            <p:cNvGrpSpPr>
              <a:grpSpLocks/>
            </p:cNvGrpSpPr>
            <p:nvPr/>
          </p:nvGrpSpPr>
          <p:grpSpPr bwMode="auto">
            <a:xfrm>
              <a:off x="1531938" y="1989138"/>
              <a:ext cx="792162" cy="1130300"/>
              <a:chOff x="931" y="1604"/>
              <a:chExt cx="499" cy="712"/>
            </a:xfrm>
          </p:grpSpPr>
          <p:sp>
            <p:nvSpPr>
              <p:cNvPr id="44" name="Rectangle 20"/>
              <p:cNvSpPr>
                <a:spLocks noChangeArrowheads="1"/>
              </p:cNvSpPr>
              <p:nvPr/>
            </p:nvSpPr>
            <p:spPr bwMode="auto">
              <a:xfrm>
                <a:off x="931" y="1604"/>
                <a:ext cx="499" cy="317"/>
              </a:xfrm>
              <a:prstGeom prst="rect">
                <a:avLst/>
              </a:prstGeom>
              <a:gradFill rotWithShape="1">
                <a:gsLst>
                  <a:gs pos="0">
                    <a:srgbClr val="FFFF99"/>
                  </a:gs>
                  <a:gs pos="100000">
                    <a:srgbClr val="767647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/>
                  <a:t>X=10</a:t>
                </a:r>
              </a:p>
            </p:txBody>
          </p:sp>
          <p:sp>
            <p:nvSpPr>
              <p:cNvPr id="45" name="AutoShape 21"/>
              <p:cNvSpPr>
                <a:spLocks noChangeArrowheads="1"/>
              </p:cNvSpPr>
              <p:nvPr/>
            </p:nvSpPr>
            <p:spPr bwMode="auto">
              <a:xfrm>
                <a:off x="988" y="1933"/>
                <a:ext cx="363" cy="383"/>
              </a:xfrm>
              <a:prstGeom prst="downArrow">
                <a:avLst>
                  <a:gd name="adj1" fmla="val 50000"/>
                  <a:gd name="adj2" fmla="val 26377"/>
                </a:avLst>
              </a:prstGeom>
              <a:noFill/>
              <a:ln w="28575" algn="ctr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82880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/>
                  <a:t>i</a:t>
                </a:r>
              </a:p>
            </p:txBody>
          </p:sp>
        </p:grpSp>
      </p:grpSp>
      <p:sp>
        <p:nvSpPr>
          <p:cNvPr id="53" name="Text Box 23"/>
          <p:cNvSpPr txBox="1">
            <a:spLocks noChangeArrowheads="1"/>
          </p:cNvSpPr>
          <p:nvPr/>
        </p:nvSpPr>
        <p:spPr bwMode="auto">
          <a:xfrm>
            <a:off x="5567808" y="2049907"/>
            <a:ext cx="3081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Ä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 dirty="0" err="1">
                <a:solidFill>
                  <a:schemeClr val="accent2"/>
                </a:solidFill>
              </a:rPr>
              <a:t>i</a:t>
            </a:r>
            <a:r>
              <a:rPr lang="en-US" altLang="en-US" sz="2400" b="1" dirty="0">
                <a:solidFill>
                  <a:schemeClr val="accent2"/>
                </a:solidFill>
              </a:rPr>
              <a:t>=7, </a:t>
            </a:r>
            <a:r>
              <a:rPr lang="en-US" altLang="en-US" sz="2400" b="1" dirty="0" err="1">
                <a:solidFill>
                  <a:schemeClr val="accent2"/>
                </a:solidFill>
              </a:rPr>
              <a:t>không</a:t>
            </a:r>
            <a:r>
              <a:rPr lang="en-US" altLang="en-US" sz="2400" b="1" dirty="0">
                <a:solidFill>
                  <a:schemeClr val="accent2"/>
                </a:solidFill>
              </a:rPr>
              <a:t> </a:t>
            </a:r>
            <a:r>
              <a:rPr lang="en-US" altLang="en-US" sz="2400" b="1" dirty="0" err="1">
                <a:solidFill>
                  <a:schemeClr val="accent2"/>
                </a:solidFill>
              </a:rPr>
              <a:t>tìm</a:t>
            </a:r>
            <a:r>
              <a:rPr lang="en-US" altLang="en-US" sz="2400" b="1" dirty="0">
                <a:solidFill>
                  <a:schemeClr val="accent2"/>
                </a:solidFill>
              </a:rPr>
              <a:t> </a:t>
            </a:r>
            <a:r>
              <a:rPr lang="en-US" altLang="en-US" sz="2400" b="1" dirty="0" err="1">
                <a:solidFill>
                  <a:schemeClr val="accent2"/>
                </a:solidFill>
              </a:rPr>
              <a:t>thấy</a:t>
            </a:r>
            <a:endParaRPr lang="en-US" alt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16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1622310" y="252754"/>
            <a:ext cx="7467600" cy="948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en-US" sz="3800" b="1" dirty="0" err="1" smtClean="0"/>
              <a:t>Đánh</a:t>
            </a:r>
            <a:r>
              <a:rPr lang="en-US" altLang="en-US" sz="3800" b="1" dirty="0" smtClean="0"/>
              <a:t> </a:t>
            </a:r>
            <a:r>
              <a:rPr lang="en-US" altLang="en-US" sz="3800" b="1" dirty="0" err="1" smtClean="0"/>
              <a:t>giá</a:t>
            </a:r>
            <a:r>
              <a:rPr lang="en-US" altLang="en-US" sz="3800" b="1" dirty="0" smtClean="0"/>
              <a:t> </a:t>
            </a:r>
            <a:r>
              <a:rPr lang="en-US" altLang="en-US" sz="3800" b="1" dirty="0" err="1" smtClean="0"/>
              <a:t>độ</a:t>
            </a:r>
            <a:r>
              <a:rPr lang="en-US" altLang="en-US" sz="3800" b="1" dirty="0" smtClean="0"/>
              <a:t> </a:t>
            </a:r>
            <a:r>
              <a:rPr lang="en-US" altLang="en-US" sz="3800" b="1" dirty="0" err="1" smtClean="0"/>
              <a:t>phức</a:t>
            </a:r>
            <a:r>
              <a:rPr lang="en-US" altLang="en-US" sz="3800" b="1" dirty="0" smtClean="0"/>
              <a:t> </a:t>
            </a:r>
            <a:r>
              <a:rPr lang="en-US" altLang="en-US" sz="3800" b="1" dirty="0" err="1" smtClean="0"/>
              <a:t>tạp</a:t>
            </a:r>
            <a:r>
              <a:rPr lang="en-US" altLang="en-US" sz="3800" b="1" dirty="0" smtClean="0"/>
              <a:t> </a:t>
            </a:r>
            <a:r>
              <a:rPr lang="en-US" altLang="en-US" sz="3800" b="1" dirty="0" err="1" smtClean="0"/>
              <a:t>của</a:t>
            </a:r>
            <a:r>
              <a:rPr lang="en-US" altLang="en-US" sz="3800" b="1" dirty="0" smtClean="0"/>
              <a:t> </a:t>
            </a:r>
            <a:r>
              <a:rPr lang="en-US" altLang="en-US" sz="3800" b="1" dirty="0" err="1" smtClean="0"/>
              <a:t>thuật</a:t>
            </a:r>
            <a:r>
              <a:rPr lang="en-US" altLang="en-US" sz="3800" b="1" dirty="0" smtClean="0"/>
              <a:t> </a:t>
            </a:r>
            <a:r>
              <a:rPr lang="en-US" altLang="en-US" sz="3800" b="1" dirty="0" err="1"/>
              <a:t>toán</a:t>
            </a:r>
            <a:r>
              <a:rPr lang="en-US" altLang="en-US" sz="3800" b="1" dirty="0"/>
              <a:t> </a:t>
            </a:r>
            <a:r>
              <a:rPr lang="en-US" altLang="en-US" sz="3800" b="1" dirty="0" err="1"/>
              <a:t>tìm</a:t>
            </a:r>
            <a:r>
              <a:rPr lang="en-US" altLang="en-US" sz="3800" b="1" dirty="0"/>
              <a:t> </a:t>
            </a:r>
            <a:r>
              <a:rPr lang="en-US" altLang="en-US" sz="3800" b="1" dirty="0" err="1"/>
              <a:t>kiếm</a:t>
            </a:r>
            <a:r>
              <a:rPr lang="en-US" altLang="en-US" sz="3800" b="1" dirty="0"/>
              <a:t> </a:t>
            </a:r>
            <a:r>
              <a:rPr lang="en-US" altLang="en-US" sz="3800" b="1" dirty="0" err="1"/>
              <a:t>tuyến</a:t>
            </a:r>
            <a:r>
              <a:rPr lang="en-US" altLang="en-US" sz="3800" b="1" dirty="0"/>
              <a:t> </a:t>
            </a:r>
            <a:r>
              <a:rPr lang="en-US" altLang="en-US" sz="3800" b="1" dirty="0" err="1" smtClean="0"/>
              <a:t>tính</a:t>
            </a:r>
            <a:endParaRPr lang="en-US" altLang="en-US" sz="3800" b="1" dirty="0"/>
          </a:p>
        </p:txBody>
      </p:sp>
      <p:grpSp>
        <p:nvGrpSpPr>
          <p:cNvPr id="27" name="Group 21"/>
          <p:cNvGrpSpPr>
            <a:grpSpLocks/>
          </p:cNvGrpSpPr>
          <p:nvPr/>
        </p:nvGrpSpPr>
        <p:grpSpPr bwMode="auto">
          <a:xfrm>
            <a:off x="1156624" y="1456207"/>
            <a:ext cx="7416800" cy="4563593"/>
            <a:chOff x="897" y="880"/>
            <a:chExt cx="4672" cy="3045"/>
          </a:xfrm>
        </p:grpSpPr>
        <p:sp>
          <p:nvSpPr>
            <p:cNvPr id="29" name="Line 4"/>
            <p:cNvSpPr>
              <a:spLocks noChangeShapeType="1"/>
            </p:cNvSpPr>
            <p:nvPr/>
          </p:nvSpPr>
          <p:spPr bwMode="auto">
            <a:xfrm>
              <a:off x="897" y="1888"/>
              <a:ext cx="4656" cy="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31" name="Line 5"/>
            <p:cNvSpPr>
              <a:spLocks noChangeShapeType="1"/>
            </p:cNvSpPr>
            <p:nvPr/>
          </p:nvSpPr>
          <p:spPr bwMode="auto">
            <a:xfrm>
              <a:off x="3120" y="1162"/>
              <a:ext cx="1" cy="2102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32" name="Line 6"/>
            <p:cNvSpPr>
              <a:spLocks noChangeShapeType="1"/>
            </p:cNvSpPr>
            <p:nvPr/>
          </p:nvSpPr>
          <p:spPr bwMode="auto">
            <a:xfrm>
              <a:off x="913" y="2496"/>
              <a:ext cx="4656" cy="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33" name="Line 7"/>
            <p:cNvSpPr>
              <a:spLocks noChangeShapeType="1"/>
            </p:cNvSpPr>
            <p:nvPr/>
          </p:nvSpPr>
          <p:spPr bwMode="auto">
            <a:xfrm>
              <a:off x="913" y="3024"/>
              <a:ext cx="4656" cy="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1578" y="890"/>
              <a:ext cx="133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C00000"/>
                  </a:solidFill>
                </a:rPr>
                <a:t>Trường hợp</a:t>
              </a:r>
            </a:p>
          </p:txBody>
        </p:sp>
        <p:sp>
          <p:nvSpPr>
            <p:cNvPr id="54" name="Text Box 9"/>
            <p:cNvSpPr txBox="1">
              <a:spLocks noChangeArrowheads="1"/>
            </p:cNvSpPr>
            <p:nvPr/>
          </p:nvSpPr>
          <p:spPr bwMode="auto">
            <a:xfrm>
              <a:off x="3755" y="880"/>
              <a:ext cx="50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76200" algn="ctr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C00000"/>
                  </a:solidFill>
                </a:rPr>
                <a:t>Css</a:t>
              </a:r>
            </a:p>
          </p:txBody>
        </p:sp>
        <p:sp>
          <p:nvSpPr>
            <p:cNvPr id="55" name="Text Box 10"/>
            <p:cNvSpPr txBox="1">
              <a:spLocks noChangeArrowheads="1"/>
            </p:cNvSpPr>
            <p:nvPr/>
          </p:nvSpPr>
          <p:spPr bwMode="auto">
            <a:xfrm>
              <a:off x="1633" y="2000"/>
              <a:ext cx="101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76200" algn="ctr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dirty="0" err="1">
                  <a:solidFill>
                    <a:srgbClr val="C00000"/>
                  </a:solidFill>
                </a:rPr>
                <a:t>Xấu</a:t>
              </a:r>
              <a:r>
                <a:rPr lang="en-US" altLang="en-US" dirty="0">
                  <a:solidFill>
                    <a:srgbClr val="C00000"/>
                  </a:solidFill>
                </a:rPr>
                <a:t> </a:t>
              </a:r>
              <a:r>
                <a:rPr lang="en-US" altLang="en-US" dirty="0" err="1">
                  <a:solidFill>
                    <a:srgbClr val="C00000"/>
                  </a:solidFill>
                </a:rPr>
                <a:t>nhất</a:t>
              </a:r>
              <a:endParaRPr lang="en-US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56" name="Text Box 11"/>
            <p:cNvSpPr txBox="1">
              <a:spLocks noChangeArrowheads="1"/>
            </p:cNvSpPr>
            <p:nvPr/>
          </p:nvSpPr>
          <p:spPr bwMode="auto">
            <a:xfrm>
              <a:off x="1585" y="2576"/>
              <a:ext cx="126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76200" algn="ctr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C00000"/>
                  </a:solidFill>
                </a:rPr>
                <a:t>Trung bình </a:t>
              </a:r>
            </a:p>
          </p:txBody>
        </p:sp>
        <p:sp>
          <p:nvSpPr>
            <p:cNvPr id="57" name="Text Box 12"/>
            <p:cNvSpPr txBox="1">
              <a:spLocks noChangeArrowheads="1"/>
            </p:cNvSpPr>
            <p:nvPr/>
          </p:nvSpPr>
          <p:spPr bwMode="auto">
            <a:xfrm>
              <a:off x="3889" y="2048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76200" algn="ctr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C00000"/>
                  </a:solidFill>
                </a:rPr>
                <a:t>N </a:t>
              </a:r>
            </a:p>
          </p:txBody>
        </p:sp>
        <p:sp>
          <p:nvSpPr>
            <p:cNvPr id="58" name="Text Box 13"/>
            <p:cNvSpPr txBox="1">
              <a:spLocks noChangeArrowheads="1"/>
            </p:cNvSpPr>
            <p:nvPr/>
          </p:nvSpPr>
          <p:spPr bwMode="auto">
            <a:xfrm>
              <a:off x="3793" y="2576"/>
              <a:ext cx="99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76200" algn="ctr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C00000"/>
                  </a:solidFill>
                </a:rPr>
                <a:t>(N+1) / 2</a:t>
              </a:r>
            </a:p>
          </p:txBody>
        </p:sp>
        <p:sp>
          <p:nvSpPr>
            <p:cNvPr id="59" name="Text Box 16"/>
            <p:cNvSpPr txBox="1">
              <a:spLocks noChangeArrowheads="1"/>
            </p:cNvSpPr>
            <p:nvPr/>
          </p:nvSpPr>
          <p:spPr bwMode="auto">
            <a:xfrm>
              <a:off x="1623" y="3521"/>
              <a:ext cx="285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3600">
                  <a:solidFill>
                    <a:srgbClr val="C00000"/>
                  </a:solidFill>
                </a:rPr>
                <a:t> Độ phức tạp O(N)</a:t>
              </a:r>
            </a:p>
          </p:txBody>
        </p:sp>
        <p:sp>
          <p:nvSpPr>
            <p:cNvPr id="60" name="Line 17"/>
            <p:cNvSpPr>
              <a:spLocks noChangeShapeType="1"/>
            </p:cNvSpPr>
            <p:nvPr/>
          </p:nvSpPr>
          <p:spPr bwMode="auto">
            <a:xfrm>
              <a:off x="897" y="1344"/>
              <a:ext cx="4656" cy="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Text Box 18"/>
            <p:cNvSpPr txBox="1">
              <a:spLocks noChangeArrowheads="1"/>
            </p:cNvSpPr>
            <p:nvPr/>
          </p:nvSpPr>
          <p:spPr bwMode="auto">
            <a:xfrm>
              <a:off x="1578" y="1425"/>
              <a:ext cx="93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76200" algn="ctr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C00000"/>
                  </a:solidFill>
                </a:rPr>
                <a:t>Tốt nhất</a:t>
              </a:r>
            </a:p>
          </p:txBody>
        </p:sp>
        <p:sp>
          <p:nvSpPr>
            <p:cNvPr id="62" name="Text Box 19"/>
            <p:cNvSpPr txBox="1">
              <a:spLocks noChangeArrowheads="1"/>
            </p:cNvSpPr>
            <p:nvPr/>
          </p:nvSpPr>
          <p:spPr bwMode="auto">
            <a:xfrm>
              <a:off x="3891" y="1389"/>
              <a:ext cx="30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76200" algn="ctr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C00000"/>
                  </a:solidFill>
                </a:rPr>
                <a:t>1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953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2895600" y="252754"/>
            <a:ext cx="6194310" cy="948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en-US" sz="3800" b="1" dirty="0" err="1" smtClean="0"/>
              <a:t>Cải</a:t>
            </a:r>
            <a:r>
              <a:rPr lang="en-US" altLang="en-US" sz="3800" b="1" dirty="0" smtClean="0"/>
              <a:t> </a:t>
            </a:r>
            <a:r>
              <a:rPr lang="en-US" altLang="en-US" sz="3800" b="1" dirty="0" err="1" smtClean="0"/>
              <a:t>tiến</a:t>
            </a:r>
            <a:r>
              <a:rPr lang="en-US" altLang="en-US" sz="3800" b="1" dirty="0" smtClean="0"/>
              <a:t> </a:t>
            </a:r>
            <a:r>
              <a:rPr lang="en-US" altLang="en-US" sz="3800" b="1" dirty="0" err="1" smtClean="0"/>
              <a:t>thuật</a:t>
            </a:r>
            <a:r>
              <a:rPr lang="en-US" altLang="en-US" sz="3800" b="1" dirty="0" smtClean="0"/>
              <a:t> </a:t>
            </a:r>
            <a:r>
              <a:rPr lang="en-US" altLang="en-US" sz="3800" b="1" dirty="0" err="1"/>
              <a:t>toán</a:t>
            </a:r>
            <a:r>
              <a:rPr lang="en-US" altLang="en-US" sz="3800" b="1" dirty="0"/>
              <a:t> </a:t>
            </a:r>
            <a:r>
              <a:rPr lang="en-US" altLang="en-US" sz="3800" b="1" dirty="0" err="1"/>
              <a:t>tìm</a:t>
            </a:r>
            <a:r>
              <a:rPr lang="en-US" altLang="en-US" sz="3800" b="1" dirty="0"/>
              <a:t> </a:t>
            </a:r>
            <a:r>
              <a:rPr lang="en-US" altLang="en-US" sz="3800" b="1" dirty="0" err="1"/>
              <a:t>kiếm</a:t>
            </a:r>
            <a:r>
              <a:rPr lang="en-US" altLang="en-US" sz="3800" b="1" dirty="0"/>
              <a:t> </a:t>
            </a:r>
            <a:r>
              <a:rPr lang="en-US" altLang="en-US" sz="3800" b="1" dirty="0" err="1"/>
              <a:t>tuyến</a:t>
            </a:r>
            <a:r>
              <a:rPr lang="en-US" altLang="en-US" sz="3800" b="1" dirty="0"/>
              <a:t> </a:t>
            </a:r>
            <a:r>
              <a:rPr lang="en-US" altLang="en-US" sz="3800" b="1" dirty="0" err="1" smtClean="0"/>
              <a:t>tính</a:t>
            </a:r>
            <a:endParaRPr lang="en-US" altLang="en-US" sz="3800" b="1" dirty="0"/>
          </a:p>
        </p:txBody>
      </p:sp>
      <p:sp>
        <p:nvSpPr>
          <p:cNvPr id="25" name="Rectangle 3"/>
          <p:cNvSpPr>
            <a:spLocks noGrp="1" noChangeArrowheads="1"/>
          </p:cNvSpPr>
          <p:nvPr>
            <p:ph idx="1"/>
          </p:nvPr>
        </p:nvSpPr>
        <p:spPr>
          <a:xfrm>
            <a:off x="548797" y="1386722"/>
            <a:ext cx="8569325" cy="5400675"/>
          </a:xfrm>
        </p:spPr>
        <p:txBody>
          <a:bodyPr>
            <a:normAutofit lnSpcReduction="10000"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2400" dirty="0" err="1" smtClean="0">
                <a:solidFill>
                  <a:srgbClr val="C00000"/>
                </a:solidFill>
              </a:rPr>
              <a:t>Nhận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xét</a:t>
            </a:r>
            <a:r>
              <a:rPr lang="en-US" altLang="en-US" sz="2400" dirty="0" smtClean="0">
                <a:solidFill>
                  <a:srgbClr val="C00000"/>
                </a:solidFill>
              </a:rPr>
              <a:t>: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Số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phép</a:t>
            </a:r>
            <a:r>
              <a:rPr lang="en-US" altLang="en-US" sz="2400" dirty="0" smtClean="0">
                <a:solidFill>
                  <a:srgbClr val="C00000"/>
                </a:solidFill>
              </a:rPr>
              <a:t> so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sánh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của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thuật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toán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trong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trường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hợp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xấu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nhất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là</a:t>
            </a:r>
            <a:r>
              <a:rPr lang="en-US" altLang="en-US" sz="2400" dirty="0" smtClean="0">
                <a:solidFill>
                  <a:srgbClr val="C00000"/>
                </a:solidFill>
              </a:rPr>
              <a:t> 2*n.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400" dirty="0" err="1" smtClean="0">
                <a:solidFill>
                  <a:srgbClr val="C00000"/>
                </a:solidFill>
              </a:rPr>
              <a:t>Để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giảm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thiểu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số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phép</a:t>
            </a:r>
            <a:r>
              <a:rPr lang="en-US" altLang="en-US" sz="2400" dirty="0" smtClean="0">
                <a:solidFill>
                  <a:srgbClr val="C00000"/>
                </a:solidFill>
              </a:rPr>
              <a:t> so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sánh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trong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vòng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lặp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cho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thuật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toán</a:t>
            </a:r>
            <a:r>
              <a:rPr lang="en-US" altLang="en-US" sz="2400" dirty="0" smtClean="0">
                <a:solidFill>
                  <a:srgbClr val="C00000"/>
                </a:solidFill>
              </a:rPr>
              <a:t>, ta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thêm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phần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tử</a:t>
            </a:r>
            <a:r>
              <a:rPr lang="en-US" altLang="en-US" sz="2400" dirty="0" smtClean="0">
                <a:solidFill>
                  <a:srgbClr val="C00000"/>
                </a:solidFill>
              </a:rPr>
              <a:t> “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lính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canh</a:t>
            </a:r>
            <a:r>
              <a:rPr lang="en-US" altLang="en-US" sz="2400" dirty="0" smtClean="0">
                <a:solidFill>
                  <a:srgbClr val="C00000"/>
                </a:solidFill>
              </a:rPr>
              <a:t>”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vào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cuối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dãy</a:t>
            </a:r>
            <a:r>
              <a:rPr lang="en-US" altLang="en-US" sz="2400" dirty="0" smtClean="0">
                <a:solidFill>
                  <a:srgbClr val="C00000"/>
                </a:solidFill>
              </a:rPr>
              <a:t>.</a:t>
            </a:r>
          </a:p>
          <a:p>
            <a:pPr lvl="1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en-US" sz="2200" dirty="0" err="1" smtClean="0">
                <a:solidFill>
                  <a:srgbClr val="0000FF"/>
                </a:solidFill>
              </a:rPr>
              <a:t>int</a:t>
            </a:r>
            <a:r>
              <a:rPr lang="en-US" altLang="en-US" sz="2200" dirty="0" smtClean="0"/>
              <a:t> </a:t>
            </a:r>
            <a:r>
              <a:rPr lang="en-US" altLang="en-US" sz="2200" dirty="0" err="1" smtClean="0"/>
              <a:t>LinearSearch</a:t>
            </a:r>
            <a:r>
              <a:rPr lang="en-US" altLang="en-US" sz="2200" dirty="0" smtClean="0"/>
              <a:t>(</a:t>
            </a:r>
            <a:r>
              <a:rPr lang="en-US" altLang="en-US" sz="2200" dirty="0" err="1" smtClean="0">
                <a:solidFill>
                  <a:srgbClr val="0000FF"/>
                </a:solidFill>
              </a:rPr>
              <a:t>int</a:t>
            </a:r>
            <a:r>
              <a:rPr lang="en-US" altLang="en-US" sz="2200" dirty="0" smtClean="0"/>
              <a:t> a[],</a:t>
            </a:r>
            <a:r>
              <a:rPr lang="en-US" altLang="en-US" sz="2200" dirty="0" err="1" smtClean="0">
                <a:solidFill>
                  <a:srgbClr val="0000FF"/>
                </a:solidFill>
              </a:rPr>
              <a:t>int</a:t>
            </a:r>
            <a:r>
              <a:rPr lang="en-US" altLang="en-US" sz="2200" dirty="0" smtClean="0"/>
              <a:t> n, </a:t>
            </a:r>
            <a:r>
              <a:rPr lang="en-US" altLang="en-US" sz="2200" dirty="0" err="1" smtClean="0">
                <a:solidFill>
                  <a:srgbClr val="0000FF"/>
                </a:solidFill>
              </a:rPr>
              <a:t>int</a:t>
            </a:r>
            <a:r>
              <a:rPr lang="en-US" altLang="en-US" sz="2200" dirty="0" smtClean="0"/>
              <a:t> x)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200" dirty="0" smtClean="0"/>
              <a:t>{		</a:t>
            </a:r>
            <a:r>
              <a:rPr lang="en-US" altLang="en-US" sz="2200" dirty="0" err="1" smtClean="0">
                <a:solidFill>
                  <a:srgbClr val="0000FF"/>
                </a:solidFill>
              </a:rPr>
              <a:t>int</a:t>
            </a:r>
            <a:r>
              <a:rPr lang="en-US" altLang="en-US" sz="2200" dirty="0" smtClean="0"/>
              <a:t> </a:t>
            </a:r>
            <a:r>
              <a:rPr lang="en-US" altLang="en-US" sz="2200" dirty="0" err="1" smtClean="0"/>
              <a:t>i</a:t>
            </a:r>
            <a:r>
              <a:rPr lang="en-US" altLang="en-US" sz="2200" dirty="0" smtClean="0"/>
              <a:t>=0; a[n]=x;   </a:t>
            </a:r>
            <a:r>
              <a:rPr lang="en-US" altLang="en-US" sz="2200" i="1" dirty="0" smtClean="0"/>
              <a:t>// a[n] </a:t>
            </a:r>
            <a:r>
              <a:rPr lang="en-US" altLang="en-US" sz="2200" i="1" dirty="0" err="1" smtClean="0"/>
              <a:t>là</a:t>
            </a:r>
            <a:r>
              <a:rPr lang="en-US" altLang="en-US" sz="2200" i="1" dirty="0" smtClean="0"/>
              <a:t> </a:t>
            </a:r>
            <a:r>
              <a:rPr lang="en-US" altLang="en-US" sz="2200" i="1" dirty="0" err="1" smtClean="0"/>
              <a:t>phần</a:t>
            </a:r>
            <a:r>
              <a:rPr lang="en-US" altLang="en-US" sz="2200" i="1" dirty="0" smtClean="0"/>
              <a:t> </a:t>
            </a:r>
            <a:r>
              <a:rPr lang="en-US" altLang="en-US" sz="2200" i="1" dirty="0" err="1" smtClean="0"/>
              <a:t>tử</a:t>
            </a:r>
            <a:r>
              <a:rPr lang="en-US" altLang="en-US" sz="2200" i="1" dirty="0" smtClean="0"/>
              <a:t> “</a:t>
            </a:r>
            <a:r>
              <a:rPr lang="en-US" altLang="en-US" sz="2200" i="1" dirty="0" err="1" smtClean="0"/>
              <a:t>lính</a:t>
            </a:r>
            <a:r>
              <a:rPr lang="en-US" altLang="en-US" sz="2200" i="1" dirty="0" smtClean="0"/>
              <a:t> </a:t>
            </a:r>
            <a:r>
              <a:rPr lang="en-US" altLang="en-US" sz="2200" i="1" dirty="0" err="1" smtClean="0"/>
              <a:t>canh</a:t>
            </a:r>
            <a:r>
              <a:rPr lang="en-US" altLang="en-US" sz="2200" i="1" dirty="0" smtClean="0"/>
              <a:t>”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200" dirty="0" smtClean="0"/>
              <a:t>		</a:t>
            </a:r>
            <a:r>
              <a:rPr lang="en-US" altLang="en-US" sz="2200" dirty="0" smtClean="0">
                <a:solidFill>
                  <a:srgbClr val="0000FF"/>
                </a:solidFill>
              </a:rPr>
              <a:t>while</a:t>
            </a:r>
            <a:r>
              <a:rPr lang="en-US" altLang="en-US" sz="2200" dirty="0" smtClean="0"/>
              <a:t>(a[</a:t>
            </a:r>
            <a:r>
              <a:rPr lang="en-US" altLang="en-US" sz="2200" dirty="0" err="1" smtClean="0"/>
              <a:t>i</a:t>
            </a:r>
            <a:r>
              <a:rPr lang="en-US" altLang="en-US" sz="2200" dirty="0" smtClean="0"/>
              <a:t>]!=x) 	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200" dirty="0" smtClean="0"/>
              <a:t>			</a:t>
            </a:r>
            <a:r>
              <a:rPr lang="en-US" altLang="en-US" sz="2200" dirty="0" err="1" smtClean="0"/>
              <a:t>i</a:t>
            </a:r>
            <a:r>
              <a:rPr lang="en-US" altLang="en-US" sz="2200" dirty="0" smtClean="0"/>
              <a:t>++;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200" dirty="0" smtClean="0"/>
              <a:t>		</a:t>
            </a:r>
            <a:r>
              <a:rPr lang="en-US" altLang="en-US" sz="2200" dirty="0" smtClean="0">
                <a:solidFill>
                  <a:srgbClr val="0000FF"/>
                </a:solidFill>
              </a:rPr>
              <a:t>if</a:t>
            </a:r>
            <a:r>
              <a:rPr lang="en-US" altLang="en-US" sz="2200" dirty="0" smtClean="0"/>
              <a:t>(</a:t>
            </a:r>
            <a:r>
              <a:rPr lang="en-US" altLang="en-US" sz="2200" dirty="0" err="1" smtClean="0"/>
              <a:t>i</a:t>
            </a:r>
            <a:r>
              <a:rPr lang="en-US" altLang="en-US" sz="2200" dirty="0" smtClean="0"/>
              <a:t>==n)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200" dirty="0" smtClean="0"/>
              <a:t>			</a:t>
            </a:r>
            <a:r>
              <a:rPr lang="en-US" altLang="en-US" sz="2200" dirty="0" smtClean="0">
                <a:solidFill>
                  <a:srgbClr val="0000FF"/>
                </a:solidFill>
              </a:rPr>
              <a:t>return</a:t>
            </a:r>
            <a:r>
              <a:rPr lang="en-US" altLang="en-US" sz="2200" dirty="0" smtClean="0"/>
              <a:t> 0; </a:t>
            </a:r>
            <a:r>
              <a:rPr lang="en-US" altLang="en-US" sz="2200" i="1" dirty="0" smtClean="0"/>
              <a:t>// </a:t>
            </a:r>
            <a:r>
              <a:rPr lang="en-US" altLang="en-US" sz="2200" i="1" dirty="0" err="1" smtClean="0"/>
              <a:t>Tìm</a:t>
            </a:r>
            <a:r>
              <a:rPr lang="en-US" altLang="en-US" sz="2200" i="1" dirty="0" smtClean="0"/>
              <a:t> </a:t>
            </a:r>
            <a:r>
              <a:rPr lang="en-US" altLang="en-US" sz="2200" i="1" dirty="0" err="1" smtClean="0"/>
              <a:t>không</a:t>
            </a:r>
            <a:r>
              <a:rPr lang="en-US" altLang="en-US" sz="2200" i="1" dirty="0" smtClean="0"/>
              <a:t> </a:t>
            </a:r>
            <a:r>
              <a:rPr lang="en-US" altLang="en-US" sz="2200" i="1" dirty="0" err="1" smtClean="0"/>
              <a:t>thấy</a:t>
            </a:r>
            <a:r>
              <a:rPr lang="en-US" altLang="en-US" sz="2200" i="1" dirty="0" smtClean="0"/>
              <a:t> x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200" dirty="0" smtClean="0"/>
              <a:t>		</a:t>
            </a:r>
            <a:r>
              <a:rPr lang="en-US" altLang="en-US" sz="2200" dirty="0" smtClean="0">
                <a:solidFill>
                  <a:srgbClr val="0000FF"/>
                </a:solidFill>
              </a:rPr>
              <a:t>else</a:t>
            </a:r>
            <a:r>
              <a:rPr lang="en-US" altLang="en-US" sz="2200" dirty="0" smtClean="0"/>
              <a:t>	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200" dirty="0" smtClean="0"/>
              <a:t>			</a:t>
            </a:r>
            <a:r>
              <a:rPr lang="en-US" altLang="en-US" sz="2200" dirty="0" smtClean="0">
                <a:solidFill>
                  <a:srgbClr val="0000FF"/>
                </a:solidFill>
              </a:rPr>
              <a:t>return</a:t>
            </a:r>
            <a:r>
              <a:rPr lang="en-US" altLang="en-US" sz="2200" dirty="0" smtClean="0"/>
              <a:t> 1; </a:t>
            </a:r>
            <a:r>
              <a:rPr lang="en-US" altLang="en-US" sz="2200" i="1" dirty="0" smtClean="0"/>
              <a:t>// </a:t>
            </a:r>
            <a:r>
              <a:rPr lang="en-US" altLang="en-US" sz="2200" i="1" dirty="0" err="1" smtClean="0"/>
              <a:t>Tìm</a:t>
            </a:r>
            <a:r>
              <a:rPr lang="en-US" altLang="en-US" sz="2200" i="1" dirty="0" smtClean="0"/>
              <a:t> </a:t>
            </a:r>
            <a:r>
              <a:rPr lang="en-US" altLang="en-US" sz="2200" i="1" dirty="0" err="1" smtClean="0"/>
              <a:t>thấy</a:t>
            </a:r>
            <a:endParaRPr lang="en-US" altLang="en-US" sz="2200" i="1" dirty="0" smtClean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2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1347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2375384" y="428417"/>
            <a:ext cx="6575310" cy="5175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en-US" sz="4000" b="1" dirty="0" err="1" smtClean="0">
                <a:solidFill>
                  <a:srgbClr val="FF0000"/>
                </a:solidFill>
              </a:rPr>
              <a:t>Thuật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>
                <a:solidFill>
                  <a:srgbClr val="FF0000"/>
                </a:solidFill>
              </a:rPr>
              <a:t>toán</a:t>
            </a:r>
            <a:r>
              <a:rPr lang="en-US" altLang="en-US" sz="4000" b="1" dirty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>
                <a:solidFill>
                  <a:srgbClr val="FF0000"/>
                </a:solidFill>
              </a:rPr>
              <a:t>tìm</a:t>
            </a:r>
            <a:r>
              <a:rPr lang="en-US" altLang="en-US" sz="4000" b="1" dirty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>
                <a:solidFill>
                  <a:srgbClr val="FF0000"/>
                </a:solidFill>
              </a:rPr>
              <a:t>kiếm</a:t>
            </a:r>
            <a:r>
              <a:rPr lang="en-US" altLang="en-US" sz="4000" b="1" dirty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nhị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phân</a:t>
            </a:r>
            <a:endParaRPr lang="en-US" altLang="en-US" sz="4000" b="1" dirty="0">
              <a:solidFill>
                <a:srgbClr val="FF0000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767309" y="1481877"/>
            <a:ext cx="8424862" cy="470535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Được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áp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dụng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trên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mảng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đã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có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thứ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tự</a:t>
            </a:r>
            <a:r>
              <a:rPr lang="en-US" altLang="en-US" dirty="0" smtClean="0">
                <a:solidFill>
                  <a:srgbClr val="C00000"/>
                </a:solidFill>
              </a:rPr>
              <a:t>.</a:t>
            </a:r>
          </a:p>
          <a:p>
            <a:pPr eaLnBrk="1" hangingPunct="1"/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b="1" dirty="0" smtClean="0">
                <a:solidFill>
                  <a:srgbClr val="C00000"/>
                </a:solidFill>
              </a:rPr>
              <a:t>Ý </a:t>
            </a:r>
            <a:r>
              <a:rPr lang="en-US" altLang="en-US" b="1" dirty="0" err="1" smtClean="0">
                <a:solidFill>
                  <a:srgbClr val="C00000"/>
                </a:solidFill>
              </a:rPr>
              <a:t>tưởng</a:t>
            </a:r>
            <a:r>
              <a:rPr lang="en-US" altLang="en-US" dirty="0" smtClean="0">
                <a:solidFill>
                  <a:srgbClr val="C00000"/>
                </a:solidFill>
              </a:rPr>
              <a:t>: .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400" dirty="0" err="1" smtClean="0">
                <a:solidFill>
                  <a:srgbClr val="C00000"/>
                </a:solidFill>
              </a:rPr>
              <a:t>Giả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xử</a:t>
            </a:r>
            <a:r>
              <a:rPr lang="en-US" altLang="en-US" sz="2400" dirty="0" smtClean="0">
                <a:solidFill>
                  <a:srgbClr val="C00000"/>
                </a:solidFill>
              </a:rPr>
              <a:t> ta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xét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mảng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có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thứ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tự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tăng</a:t>
            </a:r>
            <a:r>
              <a:rPr lang="en-US" altLang="en-US" sz="2400" dirty="0" smtClean="0">
                <a:solidFill>
                  <a:srgbClr val="C00000"/>
                </a:solidFill>
              </a:rPr>
              <a:t>,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khi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ấy</a:t>
            </a:r>
            <a:r>
              <a:rPr lang="en-US" altLang="en-US" sz="2400" dirty="0" smtClean="0">
                <a:solidFill>
                  <a:srgbClr val="C00000"/>
                </a:solidFill>
              </a:rPr>
              <a:t> ta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có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 smtClean="0">
                <a:solidFill>
                  <a:srgbClr val="C00000"/>
                </a:solidFill>
              </a:rPr>
              <a:t>	a</a:t>
            </a:r>
            <a:r>
              <a:rPr lang="en-US" altLang="en-US" sz="2400" baseline="-25000" dirty="0" smtClean="0">
                <a:solidFill>
                  <a:srgbClr val="C00000"/>
                </a:solidFill>
              </a:rPr>
              <a:t>i-1</a:t>
            </a:r>
            <a:r>
              <a:rPr lang="en-US" altLang="en-US" sz="2400" dirty="0" smtClean="0">
                <a:solidFill>
                  <a:srgbClr val="C00000"/>
                </a:solidFill>
              </a:rPr>
              <a:t>&lt;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a</a:t>
            </a:r>
            <a:r>
              <a:rPr lang="en-US" altLang="en-US" sz="2400" baseline="-25000" dirty="0" err="1" smtClean="0">
                <a:solidFill>
                  <a:srgbClr val="C00000"/>
                </a:solidFill>
              </a:rPr>
              <a:t>i</a:t>
            </a:r>
            <a:r>
              <a:rPr lang="en-US" altLang="en-US" sz="2400" dirty="0" smtClean="0">
                <a:solidFill>
                  <a:srgbClr val="C00000"/>
                </a:solidFill>
              </a:rPr>
              <a:t>&lt;a</a:t>
            </a:r>
            <a:r>
              <a:rPr lang="en-US" altLang="en-US" sz="2400" baseline="-25000" dirty="0" smtClean="0">
                <a:solidFill>
                  <a:srgbClr val="C00000"/>
                </a:solidFill>
              </a:rPr>
              <a:t>i+1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400" dirty="0" err="1" smtClean="0">
                <a:solidFill>
                  <a:srgbClr val="C00000"/>
                </a:solidFill>
              </a:rPr>
              <a:t>Nếu</a:t>
            </a:r>
            <a:r>
              <a:rPr lang="en-US" altLang="en-US" sz="2400" dirty="0" smtClean="0">
                <a:solidFill>
                  <a:srgbClr val="C00000"/>
                </a:solidFill>
              </a:rPr>
              <a:t> X&gt;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a</a:t>
            </a:r>
            <a:r>
              <a:rPr lang="en-US" altLang="en-US" sz="2400" baseline="-25000" dirty="0" err="1" smtClean="0">
                <a:solidFill>
                  <a:srgbClr val="C00000"/>
                </a:solidFill>
              </a:rPr>
              <a:t>i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thì</a:t>
            </a:r>
            <a:r>
              <a:rPr lang="en-US" altLang="en-US" sz="2400" dirty="0" smtClean="0">
                <a:solidFill>
                  <a:srgbClr val="C00000"/>
                </a:solidFill>
              </a:rPr>
              <a:t> X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chỉ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có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thể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xuất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hiện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trong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đoạn</a:t>
            </a:r>
            <a:r>
              <a:rPr lang="en-US" altLang="en-US" sz="2400" dirty="0" smtClean="0">
                <a:solidFill>
                  <a:srgbClr val="C00000"/>
                </a:solidFill>
              </a:rPr>
              <a:t> [a</a:t>
            </a:r>
            <a:r>
              <a:rPr lang="en-US" altLang="en-US" sz="2400" baseline="-25000" dirty="0" smtClean="0">
                <a:solidFill>
                  <a:srgbClr val="C00000"/>
                </a:solidFill>
              </a:rPr>
              <a:t>i+1</a:t>
            </a:r>
            <a:r>
              <a:rPr lang="en-US" altLang="en-US" sz="2400" dirty="0" smtClean="0">
                <a:solidFill>
                  <a:srgbClr val="C00000"/>
                </a:solidFill>
              </a:rPr>
              <a:t>, a</a:t>
            </a:r>
            <a:r>
              <a:rPr lang="en-US" altLang="en-US" sz="2400" baseline="-25000" dirty="0" smtClean="0">
                <a:solidFill>
                  <a:srgbClr val="C00000"/>
                </a:solidFill>
              </a:rPr>
              <a:t>n-1</a:t>
            </a:r>
            <a:r>
              <a:rPr lang="en-US" altLang="en-US" sz="2400" dirty="0" smtClean="0">
                <a:solidFill>
                  <a:srgbClr val="C00000"/>
                </a:solidFill>
              </a:rPr>
              <a:t>]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400" dirty="0" err="1" smtClean="0">
                <a:solidFill>
                  <a:srgbClr val="C00000"/>
                </a:solidFill>
              </a:rPr>
              <a:t>Nếu</a:t>
            </a:r>
            <a:r>
              <a:rPr lang="en-US" altLang="en-US" sz="2400" dirty="0" smtClean="0">
                <a:solidFill>
                  <a:srgbClr val="C00000"/>
                </a:solidFill>
              </a:rPr>
              <a:t> X&lt;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a</a:t>
            </a:r>
            <a:r>
              <a:rPr lang="en-US" altLang="en-US" sz="2400" baseline="-25000" dirty="0" err="1" smtClean="0">
                <a:solidFill>
                  <a:srgbClr val="C00000"/>
                </a:solidFill>
              </a:rPr>
              <a:t>i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thì</a:t>
            </a:r>
            <a:r>
              <a:rPr lang="en-US" altLang="en-US" sz="2400" dirty="0" smtClean="0">
                <a:solidFill>
                  <a:srgbClr val="C00000"/>
                </a:solidFill>
              </a:rPr>
              <a:t> X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chỉ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có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thể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xuất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hiện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trong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đoạn</a:t>
            </a:r>
            <a:r>
              <a:rPr lang="en-US" altLang="en-US" sz="2400" dirty="0" smtClean="0">
                <a:solidFill>
                  <a:srgbClr val="C00000"/>
                </a:solidFill>
              </a:rPr>
              <a:t> [a</a:t>
            </a:r>
            <a:r>
              <a:rPr lang="en-US" altLang="en-US" sz="2400" baseline="-25000" dirty="0" smtClean="0">
                <a:solidFill>
                  <a:srgbClr val="C00000"/>
                </a:solidFill>
              </a:rPr>
              <a:t>0</a:t>
            </a:r>
            <a:r>
              <a:rPr lang="en-US" altLang="en-US" sz="2400" dirty="0" smtClean="0">
                <a:solidFill>
                  <a:srgbClr val="C00000"/>
                </a:solidFill>
              </a:rPr>
              <a:t>,   a</a:t>
            </a:r>
            <a:r>
              <a:rPr lang="en-US" altLang="en-US" sz="2400" baseline="-25000" dirty="0" smtClean="0">
                <a:solidFill>
                  <a:srgbClr val="C00000"/>
                </a:solidFill>
              </a:rPr>
              <a:t>i-1</a:t>
            </a:r>
            <a:r>
              <a:rPr lang="en-US" altLang="en-US" sz="2400" dirty="0" smtClean="0">
                <a:solidFill>
                  <a:srgbClr val="C00000"/>
                </a:solidFill>
              </a:rPr>
              <a:t>]</a:t>
            </a:r>
          </a:p>
          <a:p>
            <a:pPr lvl="1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rgbClr val="C00000"/>
                </a:solidFill>
              </a:rPr>
              <a:t>Ý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tưởng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của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giải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thuật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là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tại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mỗi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bước</a:t>
            </a:r>
            <a:r>
              <a:rPr lang="en-US" altLang="en-US" sz="2400" dirty="0" smtClean="0">
                <a:solidFill>
                  <a:srgbClr val="C00000"/>
                </a:solidFill>
              </a:rPr>
              <a:t> ta so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sánh</a:t>
            </a:r>
            <a:r>
              <a:rPr lang="en-US" altLang="en-US" sz="2400" dirty="0" smtClean="0">
                <a:solidFill>
                  <a:srgbClr val="C00000"/>
                </a:solidFill>
              </a:rPr>
              <a:t> X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với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phần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tử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đứng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giữa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trong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dãy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tìm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kiếm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hiện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hành</a:t>
            </a:r>
            <a:r>
              <a:rPr lang="en-US" altLang="en-US" sz="2400" dirty="0" smtClean="0">
                <a:solidFill>
                  <a:srgbClr val="C00000"/>
                </a:solidFill>
              </a:rPr>
              <a:t>,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dựa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vào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kết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quả</a:t>
            </a:r>
            <a:r>
              <a:rPr lang="en-US" altLang="en-US" sz="2400" dirty="0" smtClean="0">
                <a:solidFill>
                  <a:srgbClr val="C00000"/>
                </a:solidFill>
              </a:rPr>
              <a:t> so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sánh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này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mà</a:t>
            </a:r>
            <a:r>
              <a:rPr lang="en-US" altLang="en-US" sz="2400" dirty="0" smtClean="0">
                <a:solidFill>
                  <a:srgbClr val="C00000"/>
                </a:solidFill>
              </a:rPr>
              <a:t> ta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quyết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định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giới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hạn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dãy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tìm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kiếm</a:t>
            </a:r>
            <a:r>
              <a:rPr lang="en-US" altLang="en-US" sz="2400" dirty="0" smtClean="0">
                <a:solidFill>
                  <a:srgbClr val="C00000"/>
                </a:solidFill>
              </a:rPr>
              <a:t> ở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nữa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dưới</a:t>
            </a:r>
            <a:r>
              <a:rPr lang="en-US" altLang="en-US" sz="2400" dirty="0" smtClean="0">
                <a:solidFill>
                  <a:srgbClr val="C00000"/>
                </a:solidFill>
              </a:rPr>
              <a:t> hay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nữa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trên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của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dãy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tìm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kiếm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hiện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hành</a:t>
            </a:r>
            <a:r>
              <a:rPr lang="en-US" altLang="en-US" sz="2400" dirty="0" smtClean="0">
                <a:solidFill>
                  <a:srgbClr val="C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055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2316479" y="182196"/>
            <a:ext cx="6575310" cy="1010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en-US" sz="4000" b="1" dirty="0" err="1" smtClean="0"/>
              <a:t>Các</a:t>
            </a:r>
            <a:r>
              <a:rPr lang="en-US" altLang="en-US" sz="4000" b="1" dirty="0" smtClean="0"/>
              <a:t> </a:t>
            </a:r>
            <a:r>
              <a:rPr lang="en-US" altLang="en-US" sz="4000" b="1" dirty="0" err="1" smtClean="0"/>
              <a:t>bước</a:t>
            </a:r>
            <a:r>
              <a:rPr lang="en-US" altLang="en-US" sz="4000" b="1" dirty="0" smtClean="0"/>
              <a:t> </a:t>
            </a:r>
            <a:r>
              <a:rPr lang="en-US" altLang="en-US" sz="4000" b="1" dirty="0" err="1" smtClean="0"/>
              <a:t>thực</a:t>
            </a:r>
            <a:r>
              <a:rPr lang="en-US" altLang="en-US" sz="4000" b="1" dirty="0" smtClean="0"/>
              <a:t> </a:t>
            </a:r>
            <a:r>
              <a:rPr lang="en-US" altLang="en-US" sz="4000" b="1" dirty="0" err="1" smtClean="0"/>
              <a:t>hiện</a:t>
            </a:r>
            <a:r>
              <a:rPr lang="en-US" altLang="en-US" sz="4000" b="1" dirty="0" smtClean="0"/>
              <a:t> </a:t>
            </a:r>
            <a:r>
              <a:rPr lang="en-US" altLang="en-US" sz="4000" b="1" dirty="0" err="1" smtClean="0"/>
              <a:t>thuật</a:t>
            </a:r>
            <a:r>
              <a:rPr lang="en-US" altLang="en-US" sz="4000" b="1" dirty="0" smtClean="0"/>
              <a:t> </a:t>
            </a:r>
            <a:r>
              <a:rPr lang="en-US" altLang="en-US" sz="4000" b="1" dirty="0" err="1"/>
              <a:t>toán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tìm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kiếm</a:t>
            </a:r>
            <a:r>
              <a:rPr lang="en-US" altLang="en-US" sz="4000" b="1" dirty="0"/>
              <a:t> </a:t>
            </a:r>
            <a:r>
              <a:rPr lang="en-US" altLang="en-US" sz="4000" b="1" dirty="0" err="1" smtClean="0"/>
              <a:t>nhị</a:t>
            </a:r>
            <a:r>
              <a:rPr lang="en-US" altLang="en-US" sz="4000" b="1" dirty="0" smtClean="0"/>
              <a:t> </a:t>
            </a:r>
            <a:r>
              <a:rPr lang="en-US" altLang="en-US" sz="4000" b="1" dirty="0" err="1" smtClean="0"/>
              <a:t>phân</a:t>
            </a:r>
            <a:endParaRPr lang="en-US" altLang="en-US" sz="4000" b="1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85800" y="1398528"/>
            <a:ext cx="8569325" cy="5543550"/>
          </a:xfrm>
          <a:prstGeom prst="rect">
            <a:avLst/>
          </a:prstGeom>
        </p:spPr>
        <p:txBody>
          <a:bodyPr vert="horz" lIns="101882" tIns="50941" rIns="101882" bIns="50941">
            <a:normAutofit lnSpcReduction="10000"/>
          </a:bodyPr>
          <a:lstStyle>
            <a:lvl1pPr marL="269703" indent="-269703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5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9307" indent="-242733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3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9010" indent="-242733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0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714" indent="-206773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8417" indent="-206773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8121" indent="-206773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7922" indent="-179802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588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57626" indent="-179802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5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7329" indent="-179802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12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600" dirty="0" err="1" smtClean="0">
                <a:solidFill>
                  <a:srgbClr val="C00000"/>
                </a:solidFill>
              </a:rPr>
              <a:t>Giả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sử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dãy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tìm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kiếm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hiện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hành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bao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gồm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các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phần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tử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nằm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trong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a</a:t>
            </a:r>
            <a:r>
              <a:rPr lang="en-US" altLang="en-US" sz="2600" baseline="-25000" dirty="0" err="1" smtClean="0">
                <a:solidFill>
                  <a:srgbClr val="C00000"/>
                </a:solidFill>
              </a:rPr>
              <a:t>left</a:t>
            </a:r>
            <a:r>
              <a:rPr lang="en-US" altLang="en-US" sz="2600" dirty="0" smtClean="0">
                <a:solidFill>
                  <a:srgbClr val="C00000"/>
                </a:solidFill>
              </a:rPr>
              <a:t>, a</a:t>
            </a:r>
            <a:r>
              <a:rPr lang="en-US" altLang="en-US" sz="2600" baseline="-25000" dirty="0" smtClean="0">
                <a:solidFill>
                  <a:srgbClr val="C00000"/>
                </a:solidFill>
              </a:rPr>
              <a:t>right</a:t>
            </a:r>
            <a:r>
              <a:rPr lang="en-US" altLang="en-US" sz="2600" dirty="0" smtClean="0">
                <a:solidFill>
                  <a:srgbClr val="C00000"/>
                </a:solidFill>
              </a:rPr>
              <a:t>,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các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bước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của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giải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thuật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như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sau</a:t>
            </a:r>
            <a:r>
              <a:rPr lang="en-US" altLang="en-US" sz="2600" dirty="0" smtClean="0">
                <a:solidFill>
                  <a:srgbClr val="C00000"/>
                </a:solidFill>
              </a:rPr>
              <a:t>:</a:t>
            </a:r>
          </a:p>
          <a:p>
            <a:r>
              <a:rPr lang="en-US" altLang="en-US" sz="2400" u="sng" dirty="0" err="1" smtClean="0">
                <a:solidFill>
                  <a:srgbClr val="C00000"/>
                </a:solidFill>
              </a:rPr>
              <a:t>Bước</a:t>
            </a:r>
            <a:r>
              <a:rPr lang="en-US" altLang="en-US" sz="2400" u="sng" dirty="0" smtClean="0">
                <a:solidFill>
                  <a:srgbClr val="C00000"/>
                </a:solidFill>
              </a:rPr>
              <a:t> 1</a:t>
            </a:r>
            <a:r>
              <a:rPr lang="en-US" altLang="en-US" sz="2400" dirty="0" smtClean="0">
                <a:solidFill>
                  <a:srgbClr val="C00000"/>
                </a:solidFill>
              </a:rPr>
              <a:t>: left=0; right=N-1;</a:t>
            </a:r>
          </a:p>
          <a:p>
            <a:r>
              <a:rPr lang="en-US" altLang="en-US" sz="2400" u="sng" dirty="0" err="1" smtClean="0">
                <a:solidFill>
                  <a:srgbClr val="C00000"/>
                </a:solidFill>
              </a:rPr>
              <a:t>Bước</a:t>
            </a:r>
            <a:r>
              <a:rPr lang="en-US" altLang="en-US" sz="2400" u="sng" dirty="0" smtClean="0">
                <a:solidFill>
                  <a:srgbClr val="C00000"/>
                </a:solidFill>
              </a:rPr>
              <a:t> 2</a:t>
            </a:r>
            <a:r>
              <a:rPr lang="en-US" altLang="en-US" sz="2400" dirty="0" smtClean="0">
                <a:solidFill>
                  <a:srgbClr val="C00000"/>
                </a:solidFill>
              </a:rPr>
              <a:t>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rgbClr val="C00000"/>
                </a:solidFill>
              </a:rPr>
              <a:t>mid=(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left+right</a:t>
            </a:r>
            <a:r>
              <a:rPr lang="en-US" altLang="en-US" sz="2400" dirty="0" smtClean="0">
                <a:solidFill>
                  <a:srgbClr val="C00000"/>
                </a:solidFill>
              </a:rPr>
              <a:t>)/2; </a:t>
            </a:r>
            <a:r>
              <a:rPr lang="en-US" altLang="en-US" sz="2400" i="1" dirty="0" smtClean="0">
                <a:solidFill>
                  <a:srgbClr val="C00000"/>
                </a:solidFill>
              </a:rPr>
              <a:t>//</a:t>
            </a:r>
            <a:r>
              <a:rPr lang="en-US" altLang="en-US" sz="2400" i="1" dirty="0" err="1" smtClean="0">
                <a:solidFill>
                  <a:srgbClr val="C00000"/>
                </a:solidFill>
              </a:rPr>
              <a:t>chỉ</a:t>
            </a:r>
            <a:r>
              <a:rPr lang="en-US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400" i="1" dirty="0" err="1" smtClean="0">
                <a:solidFill>
                  <a:srgbClr val="C00000"/>
                </a:solidFill>
              </a:rPr>
              <a:t>số</a:t>
            </a:r>
            <a:r>
              <a:rPr lang="en-US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400" i="1" dirty="0" err="1" smtClean="0">
                <a:solidFill>
                  <a:srgbClr val="C00000"/>
                </a:solidFill>
              </a:rPr>
              <a:t>phần</a:t>
            </a:r>
            <a:r>
              <a:rPr lang="en-US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400" i="1" dirty="0" err="1" smtClean="0">
                <a:solidFill>
                  <a:srgbClr val="C00000"/>
                </a:solidFill>
              </a:rPr>
              <a:t>tử</a:t>
            </a:r>
            <a:r>
              <a:rPr lang="en-US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400" i="1" dirty="0" err="1" smtClean="0">
                <a:solidFill>
                  <a:srgbClr val="C00000"/>
                </a:solidFill>
              </a:rPr>
              <a:t>giữa</a:t>
            </a:r>
            <a:r>
              <a:rPr lang="en-US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400" i="1" dirty="0" err="1" smtClean="0">
                <a:solidFill>
                  <a:srgbClr val="C00000"/>
                </a:solidFill>
              </a:rPr>
              <a:t>dãy</a:t>
            </a:r>
            <a:r>
              <a:rPr lang="en-US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400" i="1" dirty="0" err="1" smtClean="0">
                <a:solidFill>
                  <a:srgbClr val="C00000"/>
                </a:solidFill>
              </a:rPr>
              <a:t>hiện</a:t>
            </a:r>
            <a:r>
              <a:rPr lang="en-US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400" i="1" dirty="0" err="1" smtClean="0">
                <a:solidFill>
                  <a:srgbClr val="C00000"/>
                </a:solidFill>
              </a:rPr>
              <a:t>hành</a:t>
            </a:r>
            <a:endParaRPr lang="en-US" altLang="en-US" sz="2400" i="1" dirty="0" smtClean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rgbClr val="C00000"/>
                </a:solidFill>
              </a:rPr>
              <a:t>So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sánh</a:t>
            </a:r>
            <a:r>
              <a:rPr lang="en-US" altLang="en-US" sz="2400" dirty="0" smtClean="0">
                <a:solidFill>
                  <a:srgbClr val="C00000"/>
                </a:solidFill>
              </a:rPr>
              <a:t> a[mid]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với</a:t>
            </a:r>
            <a:r>
              <a:rPr lang="en-US" altLang="en-US" sz="2400" dirty="0" smtClean="0">
                <a:solidFill>
                  <a:srgbClr val="C00000"/>
                </a:solidFill>
              </a:rPr>
              <a:t> x.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Có</a:t>
            </a:r>
            <a:r>
              <a:rPr lang="en-US" altLang="en-US" sz="2400" dirty="0" smtClean="0">
                <a:solidFill>
                  <a:srgbClr val="C00000"/>
                </a:solidFill>
              </a:rPr>
              <a:t> 3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khả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năng</a:t>
            </a:r>
            <a:endParaRPr lang="en-US" altLang="en-US" sz="2400" dirty="0" smtClean="0">
              <a:solidFill>
                <a:srgbClr val="C00000"/>
              </a:solidFill>
            </a:endParaRPr>
          </a:p>
          <a:p>
            <a:pPr lvl="3"/>
            <a:r>
              <a:rPr lang="en-US" altLang="en-US" sz="2400" dirty="0" smtClean="0">
                <a:solidFill>
                  <a:srgbClr val="C00000"/>
                </a:solidFill>
              </a:rPr>
              <a:t>a[mid]= x: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tìm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thấy</a:t>
            </a:r>
            <a:r>
              <a:rPr lang="en-US" altLang="en-US" sz="2400" dirty="0" smtClean="0">
                <a:solidFill>
                  <a:srgbClr val="C00000"/>
                </a:solidFill>
              </a:rPr>
              <a:t>.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Dừng</a:t>
            </a:r>
            <a:endParaRPr lang="en-US" altLang="en-US" sz="2400" dirty="0" smtClean="0">
              <a:solidFill>
                <a:srgbClr val="C00000"/>
              </a:solidFill>
            </a:endParaRPr>
          </a:p>
          <a:p>
            <a:pPr lvl="3"/>
            <a:r>
              <a:rPr lang="en-US" altLang="en-US" sz="2400" dirty="0" smtClean="0">
                <a:solidFill>
                  <a:srgbClr val="C00000"/>
                </a:solidFill>
              </a:rPr>
              <a:t>a[mid]&gt;x :  Right= mid-1; </a:t>
            </a:r>
          </a:p>
          <a:p>
            <a:pPr lvl="3"/>
            <a:r>
              <a:rPr lang="en-US" altLang="en-US" sz="2400" dirty="0" smtClean="0">
                <a:solidFill>
                  <a:srgbClr val="C00000"/>
                </a:solidFill>
              </a:rPr>
              <a:t>a[mid]&lt;x : Left= mid+1;</a:t>
            </a:r>
          </a:p>
          <a:p>
            <a:r>
              <a:rPr lang="en-US" altLang="en-US" sz="2400" u="sng" dirty="0" err="1" smtClean="0">
                <a:solidFill>
                  <a:srgbClr val="C00000"/>
                </a:solidFill>
              </a:rPr>
              <a:t>Bước</a:t>
            </a:r>
            <a:r>
              <a:rPr lang="en-US" altLang="en-US" sz="2400" u="sng" dirty="0" smtClean="0">
                <a:solidFill>
                  <a:srgbClr val="C00000"/>
                </a:solidFill>
              </a:rPr>
              <a:t> 3</a:t>
            </a:r>
            <a:r>
              <a:rPr lang="en-US" altLang="en-US" sz="2400" dirty="0" smtClean="0">
                <a:solidFill>
                  <a:srgbClr val="C00000"/>
                </a:solidFill>
              </a:rPr>
              <a:t>: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Nếu</a:t>
            </a:r>
            <a:r>
              <a:rPr lang="en-US" altLang="en-US" sz="2400" dirty="0" smtClean="0">
                <a:solidFill>
                  <a:srgbClr val="C00000"/>
                </a:solidFill>
              </a:rPr>
              <a:t> Left &lt;=Right ; </a:t>
            </a:r>
            <a:r>
              <a:rPr lang="en-US" altLang="en-US" sz="2400" i="1" dirty="0" smtClean="0">
                <a:solidFill>
                  <a:srgbClr val="C00000"/>
                </a:solidFill>
              </a:rPr>
              <a:t>//  </a:t>
            </a:r>
            <a:r>
              <a:rPr lang="en-US" altLang="en-US" sz="2400" i="1" dirty="0" err="1" smtClean="0">
                <a:solidFill>
                  <a:srgbClr val="C00000"/>
                </a:solidFill>
              </a:rPr>
              <a:t>còn</a:t>
            </a:r>
            <a:r>
              <a:rPr lang="en-US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400" i="1" dirty="0" err="1" smtClean="0">
                <a:solidFill>
                  <a:srgbClr val="C00000"/>
                </a:solidFill>
              </a:rPr>
              <a:t>phần</a:t>
            </a:r>
            <a:r>
              <a:rPr lang="en-US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400" i="1" dirty="0" err="1" smtClean="0">
                <a:solidFill>
                  <a:srgbClr val="C00000"/>
                </a:solidFill>
              </a:rPr>
              <a:t>tử</a:t>
            </a:r>
            <a:r>
              <a:rPr lang="en-US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400" i="1" dirty="0" err="1" smtClean="0">
                <a:solidFill>
                  <a:srgbClr val="C00000"/>
                </a:solidFill>
              </a:rPr>
              <a:t>trong</a:t>
            </a:r>
            <a:r>
              <a:rPr lang="en-US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400" i="1" dirty="0" err="1" smtClean="0">
                <a:solidFill>
                  <a:srgbClr val="C00000"/>
                </a:solidFill>
              </a:rPr>
              <a:t>dãy</a:t>
            </a:r>
            <a:r>
              <a:rPr lang="en-US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400" i="1" dirty="0" err="1" smtClean="0">
                <a:solidFill>
                  <a:srgbClr val="C00000"/>
                </a:solidFill>
              </a:rPr>
              <a:t>hiện</a:t>
            </a:r>
            <a:r>
              <a:rPr lang="en-US" altLang="en-US" sz="2400" i="1" dirty="0" smtClean="0">
                <a:solidFill>
                  <a:srgbClr val="C00000"/>
                </a:solidFill>
              </a:rPr>
              <a:t> 					</a:t>
            </a:r>
            <a:r>
              <a:rPr lang="en-US" altLang="en-US" sz="2400" i="1" dirty="0" err="1" smtClean="0">
                <a:solidFill>
                  <a:srgbClr val="C00000"/>
                </a:solidFill>
              </a:rPr>
              <a:t>hành</a:t>
            </a:r>
            <a:endParaRPr lang="en-US" altLang="en-US" sz="2400" i="1" dirty="0" smtClean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 smtClean="0">
                <a:solidFill>
                  <a:srgbClr val="C00000"/>
                </a:solidFill>
              </a:rPr>
              <a:t>			+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Lặp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lại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bước</a:t>
            </a:r>
            <a:r>
              <a:rPr lang="en-US" altLang="en-US" sz="2400" dirty="0" smtClean="0">
                <a:solidFill>
                  <a:srgbClr val="C00000"/>
                </a:solidFill>
              </a:rPr>
              <a:t> 2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 smtClean="0">
                <a:solidFill>
                  <a:srgbClr val="C00000"/>
                </a:solidFill>
              </a:rPr>
              <a:t>			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Ngược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lại</a:t>
            </a:r>
            <a:r>
              <a:rPr lang="en-US" altLang="en-US" sz="2400" dirty="0" smtClean="0">
                <a:solidFill>
                  <a:srgbClr val="C00000"/>
                </a:solidFill>
              </a:rPr>
              <a:t> :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Dừng</a:t>
            </a:r>
            <a:endParaRPr lang="en-US" altLang="en-US" sz="24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47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2316479" y="194507"/>
            <a:ext cx="657531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en-US" sz="4000" b="1" dirty="0" err="1" smtClean="0"/>
              <a:t>Cài</a:t>
            </a:r>
            <a:r>
              <a:rPr lang="en-US" altLang="en-US" sz="4000" b="1" dirty="0" smtClean="0"/>
              <a:t> </a:t>
            </a:r>
            <a:r>
              <a:rPr lang="en-US" altLang="en-US" sz="4000" b="1" dirty="0" err="1" smtClean="0"/>
              <a:t>đặt</a:t>
            </a:r>
            <a:r>
              <a:rPr lang="en-US" altLang="en-US" sz="4000" b="1" dirty="0" smtClean="0"/>
              <a:t> </a:t>
            </a:r>
            <a:r>
              <a:rPr lang="en-US" altLang="en-US" sz="4000" b="1" dirty="0" err="1" smtClean="0"/>
              <a:t>thuật</a:t>
            </a:r>
            <a:r>
              <a:rPr lang="en-US" altLang="en-US" sz="4000" b="1" dirty="0" smtClean="0"/>
              <a:t> </a:t>
            </a:r>
            <a:r>
              <a:rPr lang="en-US" altLang="en-US" sz="4000" b="1" dirty="0" err="1"/>
              <a:t>toán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tìm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kiếm</a:t>
            </a:r>
            <a:r>
              <a:rPr lang="en-US" altLang="en-US" sz="4000" b="1" dirty="0"/>
              <a:t> </a:t>
            </a:r>
            <a:r>
              <a:rPr lang="en-US" altLang="en-US" sz="4000" b="1" dirty="0" err="1" smtClean="0"/>
              <a:t>nhị</a:t>
            </a:r>
            <a:r>
              <a:rPr lang="en-US" altLang="en-US" sz="4000" b="1" dirty="0" smtClean="0"/>
              <a:t> </a:t>
            </a:r>
            <a:r>
              <a:rPr lang="en-US" altLang="en-US" sz="4000" b="1" dirty="0" err="1" smtClean="0"/>
              <a:t>phân</a:t>
            </a:r>
            <a:endParaRPr lang="en-US" altLang="en-US" sz="4000" b="1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idx="1"/>
          </p:nvPr>
        </p:nvSpPr>
        <p:spPr>
          <a:xfrm>
            <a:off x="622846" y="1430494"/>
            <a:ext cx="8569325" cy="5400675"/>
          </a:xfrm>
        </p:spPr>
        <p:txBody>
          <a:bodyPr/>
          <a:lstStyle/>
          <a:p>
            <a:pPr eaLnBrk="1" hangingPunct="1"/>
            <a:r>
              <a:rPr lang="en-US" altLang="en-US" dirty="0" err="1" smtClean="0">
                <a:solidFill>
                  <a:srgbClr val="C00000"/>
                </a:solidFill>
              </a:rPr>
              <a:t>Hàm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trả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về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giá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trị</a:t>
            </a:r>
            <a:r>
              <a:rPr lang="en-US" altLang="en-US" dirty="0" smtClean="0">
                <a:solidFill>
                  <a:srgbClr val="C00000"/>
                </a:solidFill>
              </a:rPr>
              <a:t> 1 </a:t>
            </a:r>
            <a:r>
              <a:rPr lang="en-US" altLang="en-US" dirty="0" err="1" smtClean="0">
                <a:solidFill>
                  <a:srgbClr val="C00000"/>
                </a:solidFill>
              </a:rPr>
              <a:t>nếu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tìm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thấy</a:t>
            </a:r>
            <a:r>
              <a:rPr lang="en-US" altLang="en-US" dirty="0" smtClean="0">
                <a:solidFill>
                  <a:srgbClr val="C00000"/>
                </a:solidFill>
              </a:rPr>
              <a:t>, </a:t>
            </a:r>
            <a:r>
              <a:rPr lang="en-US" altLang="en-US" dirty="0" err="1" smtClean="0">
                <a:solidFill>
                  <a:srgbClr val="C00000"/>
                </a:solidFill>
              </a:rPr>
              <a:t>ngược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lại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hàm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trả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về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giá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trị</a:t>
            </a:r>
            <a:r>
              <a:rPr lang="en-US" altLang="en-US" dirty="0" smtClean="0">
                <a:solidFill>
                  <a:srgbClr val="C00000"/>
                </a:solidFill>
              </a:rPr>
              <a:t> 0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 err="1" smtClean="0">
                <a:solidFill>
                  <a:srgbClr val="0000FF"/>
                </a:solidFill>
                <a:cs typeface="Courier New" panose="02070309020205020404" pitchFamily="49" charset="0"/>
              </a:rPr>
              <a:t>int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BinarySearch</a:t>
            </a:r>
            <a:r>
              <a:rPr lang="en-US" altLang="en-US" sz="2400" dirty="0" smtClean="0"/>
              <a:t>(</a:t>
            </a:r>
            <a:r>
              <a:rPr lang="en-US" altLang="en-US" sz="2400" dirty="0" err="1" smtClean="0">
                <a:solidFill>
                  <a:srgbClr val="0000FF"/>
                </a:solidFill>
                <a:cs typeface="Courier New" panose="02070309020205020404" pitchFamily="49" charset="0"/>
              </a:rPr>
              <a:t>int</a:t>
            </a:r>
            <a:r>
              <a:rPr lang="en-US" altLang="en-US" sz="2400" dirty="0" smtClean="0"/>
              <a:t> a[],</a:t>
            </a:r>
            <a:r>
              <a:rPr lang="en-US" altLang="en-US" sz="2400" dirty="0" err="1" smtClean="0">
                <a:solidFill>
                  <a:srgbClr val="0000FF"/>
                </a:solidFill>
                <a:cs typeface="Courier New" panose="02070309020205020404" pitchFamily="49" charset="0"/>
              </a:rPr>
              <a:t>int</a:t>
            </a:r>
            <a:r>
              <a:rPr lang="en-US" altLang="en-US" sz="2400" dirty="0" smtClean="0">
                <a:solidFill>
                  <a:srgbClr val="0000FF"/>
                </a:solidFill>
                <a:cs typeface="Courier New" panose="02070309020205020404" pitchFamily="49" charset="0"/>
              </a:rPr>
              <a:t> </a:t>
            </a:r>
            <a:r>
              <a:rPr lang="en-US" altLang="en-US" sz="2400" dirty="0" err="1" smtClean="0"/>
              <a:t>n,</a:t>
            </a:r>
            <a:r>
              <a:rPr lang="en-US" altLang="en-US" sz="2400" dirty="0" err="1" smtClean="0">
                <a:solidFill>
                  <a:srgbClr val="0000FF"/>
                </a:solidFill>
                <a:cs typeface="Courier New" panose="02070309020205020404" pitchFamily="49" charset="0"/>
              </a:rPr>
              <a:t>int</a:t>
            </a:r>
            <a:r>
              <a:rPr lang="en-US" altLang="en-US" sz="2400" dirty="0" smtClean="0"/>
              <a:t> x)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 smtClean="0"/>
              <a:t>{	</a:t>
            </a:r>
            <a:r>
              <a:rPr lang="en-US" altLang="en-US" sz="2400" dirty="0" err="1" smtClean="0">
                <a:solidFill>
                  <a:srgbClr val="0000FF"/>
                </a:solidFill>
                <a:cs typeface="Courier New" panose="02070309020205020404" pitchFamily="49" charset="0"/>
              </a:rPr>
              <a:t>int</a:t>
            </a:r>
            <a:r>
              <a:rPr lang="en-US" altLang="en-US" sz="2400" dirty="0" smtClean="0"/>
              <a:t> left, right, mid; left=0; right=n-1;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 smtClean="0"/>
              <a:t>	</a:t>
            </a:r>
            <a:r>
              <a:rPr lang="en-US" altLang="en-US" sz="2400" dirty="0" smtClean="0">
                <a:solidFill>
                  <a:srgbClr val="0000FF"/>
                </a:solidFill>
                <a:cs typeface="Courier New" panose="02070309020205020404" pitchFamily="49" charset="0"/>
              </a:rPr>
              <a:t>do</a:t>
            </a:r>
            <a:r>
              <a:rPr lang="en-US" altLang="en-US" sz="2400" dirty="0" smtClean="0"/>
              <a:t>{ 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 smtClean="0"/>
              <a:t>			mid=(</a:t>
            </a:r>
            <a:r>
              <a:rPr lang="en-US" altLang="en-US" sz="2400" dirty="0" err="1" smtClean="0"/>
              <a:t>left+right</a:t>
            </a:r>
            <a:r>
              <a:rPr lang="en-US" altLang="en-US" sz="2400" dirty="0" smtClean="0"/>
              <a:t>)/2;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 smtClean="0"/>
              <a:t>			</a:t>
            </a:r>
            <a:r>
              <a:rPr lang="en-US" altLang="en-US" sz="2400" dirty="0" smtClean="0">
                <a:solidFill>
                  <a:srgbClr val="0000FF"/>
                </a:solidFill>
                <a:cs typeface="Courier New" panose="02070309020205020404" pitchFamily="49" charset="0"/>
              </a:rPr>
              <a:t>if</a:t>
            </a:r>
            <a:r>
              <a:rPr lang="en-US" altLang="en-US" sz="2400" dirty="0" smtClean="0"/>
              <a:t>(a[mid]==x) return 1;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 smtClean="0"/>
              <a:t>			</a:t>
            </a:r>
            <a:r>
              <a:rPr lang="en-US" altLang="en-US" sz="2400" dirty="0" smtClean="0">
                <a:solidFill>
                  <a:srgbClr val="0000FF"/>
                </a:solidFill>
                <a:cs typeface="Courier New" panose="02070309020205020404" pitchFamily="49" charset="0"/>
              </a:rPr>
              <a:t>else</a:t>
            </a:r>
            <a:r>
              <a:rPr lang="en-US" altLang="en-US" sz="2400" dirty="0" smtClean="0"/>
              <a:t> 	</a:t>
            </a:r>
            <a:r>
              <a:rPr lang="en-US" altLang="en-US" sz="2400" dirty="0" smtClean="0">
                <a:solidFill>
                  <a:srgbClr val="0000FF"/>
                </a:solidFill>
                <a:cs typeface="Courier New" panose="02070309020205020404" pitchFamily="49" charset="0"/>
              </a:rPr>
              <a:t>if</a:t>
            </a:r>
            <a:r>
              <a:rPr lang="en-US" altLang="en-US" sz="2400" dirty="0" smtClean="0"/>
              <a:t>(a[mid]&lt;x)  left=mid+1;		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 smtClean="0"/>
              <a:t>				</a:t>
            </a:r>
            <a:r>
              <a:rPr lang="en-US" altLang="en-US" sz="2400" dirty="0" smtClean="0">
                <a:solidFill>
                  <a:srgbClr val="0000FF"/>
                </a:solidFill>
                <a:cs typeface="Courier New" panose="02070309020205020404" pitchFamily="49" charset="0"/>
              </a:rPr>
              <a:t>else</a:t>
            </a:r>
            <a:r>
              <a:rPr lang="en-US" altLang="en-US" sz="2400" dirty="0" smtClean="0"/>
              <a:t>  right=mid-1;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 smtClean="0"/>
              <a:t>	}</a:t>
            </a:r>
            <a:r>
              <a:rPr lang="en-US" altLang="en-US" sz="2400" dirty="0" smtClean="0">
                <a:solidFill>
                  <a:srgbClr val="0000FF"/>
                </a:solidFill>
                <a:cs typeface="Courier New" panose="02070309020205020404" pitchFamily="49" charset="0"/>
              </a:rPr>
              <a:t>while</a:t>
            </a:r>
            <a:r>
              <a:rPr lang="en-US" altLang="en-US" sz="2400" dirty="0" smtClean="0"/>
              <a:t>(left&lt;=right);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 smtClean="0"/>
              <a:t>	</a:t>
            </a:r>
            <a:r>
              <a:rPr lang="en-US" altLang="en-US" sz="2400" dirty="0" smtClean="0">
                <a:solidFill>
                  <a:srgbClr val="0000FF"/>
                </a:solidFill>
                <a:cs typeface="Courier New" panose="02070309020205020404" pitchFamily="49" charset="0"/>
              </a:rPr>
              <a:t>return</a:t>
            </a:r>
            <a:r>
              <a:rPr lang="en-US" altLang="en-US" sz="2400" dirty="0" smtClean="0"/>
              <a:t> 0;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4614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2316479" y="194507"/>
            <a:ext cx="657531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en-US" sz="4000" b="1" dirty="0" err="1" smtClean="0"/>
              <a:t>Đánh</a:t>
            </a:r>
            <a:r>
              <a:rPr lang="en-US" altLang="en-US" sz="4000" b="1" dirty="0" smtClean="0"/>
              <a:t> </a:t>
            </a:r>
            <a:r>
              <a:rPr lang="en-US" altLang="en-US" sz="4000" b="1" dirty="0" err="1" smtClean="0"/>
              <a:t>giá</a:t>
            </a:r>
            <a:r>
              <a:rPr lang="en-US" altLang="en-US" sz="4000" b="1" dirty="0" smtClean="0"/>
              <a:t> </a:t>
            </a:r>
            <a:r>
              <a:rPr lang="en-US" altLang="en-US" sz="4000" b="1" dirty="0" err="1" smtClean="0"/>
              <a:t>thuật</a:t>
            </a:r>
            <a:r>
              <a:rPr lang="en-US" altLang="en-US" sz="4000" b="1" dirty="0" smtClean="0"/>
              <a:t> </a:t>
            </a:r>
            <a:r>
              <a:rPr lang="en-US" altLang="en-US" sz="4000" b="1" dirty="0" err="1"/>
              <a:t>toán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tìm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kiếm</a:t>
            </a:r>
            <a:r>
              <a:rPr lang="en-US" altLang="en-US" sz="4000" b="1" dirty="0"/>
              <a:t> </a:t>
            </a:r>
            <a:r>
              <a:rPr lang="en-US" altLang="en-US" sz="4000" b="1" dirty="0" err="1" smtClean="0"/>
              <a:t>nhị</a:t>
            </a:r>
            <a:r>
              <a:rPr lang="en-US" altLang="en-US" sz="4000" b="1" dirty="0" smtClean="0"/>
              <a:t> </a:t>
            </a:r>
            <a:r>
              <a:rPr lang="en-US" altLang="en-US" sz="4000" b="1" dirty="0" err="1" smtClean="0"/>
              <a:t>phân</a:t>
            </a:r>
            <a:endParaRPr lang="en-US" altLang="en-US" sz="4000" b="1" dirty="0"/>
          </a:p>
        </p:txBody>
      </p:sp>
      <p:grpSp>
        <p:nvGrpSpPr>
          <p:cNvPr id="9" name="Group 3"/>
          <p:cNvGrpSpPr>
            <a:grpSpLocks/>
          </p:cNvGrpSpPr>
          <p:nvPr/>
        </p:nvGrpSpPr>
        <p:grpSpPr bwMode="auto">
          <a:xfrm>
            <a:off x="1232345" y="1383545"/>
            <a:ext cx="7416800" cy="4833938"/>
            <a:chOff x="897" y="880"/>
            <a:chExt cx="4672" cy="3045"/>
          </a:xfrm>
        </p:grpSpPr>
        <p:sp>
          <p:nvSpPr>
            <p:cNvPr id="10" name="Line 4"/>
            <p:cNvSpPr>
              <a:spLocks noChangeShapeType="1"/>
            </p:cNvSpPr>
            <p:nvPr/>
          </p:nvSpPr>
          <p:spPr bwMode="auto">
            <a:xfrm>
              <a:off x="897" y="1888"/>
              <a:ext cx="4656" cy="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" name="Line 5"/>
            <p:cNvSpPr>
              <a:spLocks noChangeShapeType="1"/>
            </p:cNvSpPr>
            <p:nvPr/>
          </p:nvSpPr>
          <p:spPr bwMode="auto">
            <a:xfrm>
              <a:off x="3120" y="1162"/>
              <a:ext cx="1" cy="2102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" name="Line 6"/>
            <p:cNvSpPr>
              <a:spLocks noChangeShapeType="1"/>
            </p:cNvSpPr>
            <p:nvPr/>
          </p:nvSpPr>
          <p:spPr bwMode="auto">
            <a:xfrm>
              <a:off x="913" y="2496"/>
              <a:ext cx="4656" cy="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" name="Line 7"/>
            <p:cNvSpPr>
              <a:spLocks noChangeShapeType="1"/>
            </p:cNvSpPr>
            <p:nvPr/>
          </p:nvSpPr>
          <p:spPr bwMode="auto">
            <a:xfrm>
              <a:off x="913" y="3024"/>
              <a:ext cx="4656" cy="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" name="Text Box 8"/>
            <p:cNvSpPr txBox="1">
              <a:spLocks noChangeArrowheads="1"/>
            </p:cNvSpPr>
            <p:nvPr/>
          </p:nvSpPr>
          <p:spPr bwMode="auto">
            <a:xfrm>
              <a:off x="1578" y="890"/>
              <a:ext cx="133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C00000"/>
                  </a:solidFill>
                </a:rPr>
                <a:t>Trường hợp</a:t>
              </a:r>
            </a:p>
          </p:txBody>
        </p:sp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>
              <a:off x="3755" y="880"/>
              <a:ext cx="50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76200" algn="ctr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C00000"/>
                  </a:solidFill>
                </a:rPr>
                <a:t>Css</a:t>
              </a:r>
            </a:p>
          </p:txBody>
        </p:sp>
        <p:sp>
          <p:nvSpPr>
            <p:cNvPr id="17" name="Text Box 10"/>
            <p:cNvSpPr txBox="1">
              <a:spLocks noChangeArrowheads="1"/>
            </p:cNvSpPr>
            <p:nvPr/>
          </p:nvSpPr>
          <p:spPr bwMode="auto">
            <a:xfrm>
              <a:off x="1633" y="2000"/>
              <a:ext cx="101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76200" algn="ctr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C00000"/>
                  </a:solidFill>
                </a:rPr>
                <a:t>Xấu nhất</a:t>
              </a:r>
            </a:p>
          </p:txBody>
        </p:sp>
        <p:sp>
          <p:nvSpPr>
            <p:cNvPr id="18" name="Text Box 11"/>
            <p:cNvSpPr txBox="1">
              <a:spLocks noChangeArrowheads="1"/>
            </p:cNvSpPr>
            <p:nvPr/>
          </p:nvSpPr>
          <p:spPr bwMode="auto">
            <a:xfrm>
              <a:off x="1585" y="2576"/>
              <a:ext cx="126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76200" algn="ctr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C00000"/>
                  </a:solidFill>
                </a:rPr>
                <a:t>Trung bình </a:t>
              </a:r>
            </a:p>
          </p:txBody>
        </p:sp>
        <p:sp>
          <p:nvSpPr>
            <p:cNvPr id="19" name="Text Box 12"/>
            <p:cNvSpPr txBox="1">
              <a:spLocks noChangeArrowheads="1"/>
            </p:cNvSpPr>
            <p:nvPr/>
          </p:nvSpPr>
          <p:spPr bwMode="auto">
            <a:xfrm>
              <a:off x="3889" y="2048"/>
              <a:ext cx="72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76200" algn="ctr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C00000"/>
                  </a:solidFill>
                </a:rPr>
                <a:t>log</a:t>
              </a:r>
              <a:r>
                <a:rPr lang="en-US" altLang="en-US" baseline="-25000">
                  <a:solidFill>
                    <a:srgbClr val="C00000"/>
                  </a:solidFill>
                </a:rPr>
                <a:t>2</a:t>
              </a:r>
              <a:r>
                <a:rPr lang="en-US" altLang="en-US">
                  <a:solidFill>
                    <a:srgbClr val="C00000"/>
                  </a:solidFill>
                </a:rPr>
                <a:t>N </a:t>
              </a:r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3793" y="2576"/>
              <a:ext cx="97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76200" algn="ctr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C00000"/>
                  </a:solidFill>
                </a:rPr>
                <a:t>log</a:t>
              </a:r>
              <a:r>
                <a:rPr lang="en-US" altLang="en-US" baseline="-25000">
                  <a:solidFill>
                    <a:srgbClr val="C00000"/>
                  </a:solidFill>
                </a:rPr>
                <a:t>2</a:t>
              </a:r>
              <a:r>
                <a:rPr lang="en-US" altLang="en-US">
                  <a:solidFill>
                    <a:srgbClr val="C00000"/>
                  </a:solidFill>
                </a:rPr>
                <a:t>N / 2</a:t>
              </a:r>
            </a:p>
          </p:txBody>
        </p:sp>
        <p:sp>
          <p:nvSpPr>
            <p:cNvPr id="25" name="Text Box 14"/>
            <p:cNvSpPr txBox="1">
              <a:spLocks noChangeArrowheads="1"/>
            </p:cNvSpPr>
            <p:nvPr/>
          </p:nvSpPr>
          <p:spPr bwMode="auto">
            <a:xfrm>
              <a:off x="1623" y="3521"/>
              <a:ext cx="285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3600">
                  <a:solidFill>
                    <a:srgbClr val="C00000"/>
                  </a:solidFill>
                </a:rPr>
                <a:t> </a:t>
              </a:r>
              <a:r>
                <a:rPr lang="en-US" altLang="en-US" sz="3000">
                  <a:solidFill>
                    <a:srgbClr val="C00000"/>
                  </a:solidFill>
                </a:rPr>
                <a:t>Độ phức tạp O(log</a:t>
              </a:r>
              <a:r>
                <a:rPr lang="en-US" altLang="en-US" sz="3000" baseline="-25000">
                  <a:solidFill>
                    <a:srgbClr val="C00000"/>
                  </a:solidFill>
                </a:rPr>
                <a:t>2</a:t>
              </a:r>
              <a:r>
                <a:rPr lang="en-US" altLang="en-US" sz="3000">
                  <a:solidFill>
                    <a:srgbClr val="C00000"/>
                  </a:solidFill>
                </a:rPr>
                <a:t>N)</a:t>
              </a:r>
            </a:p>
          </p:txBody>
        </p:sp>
        <p:sp>
          <p:nvSpPr>
            <p:cNvPr id="26" name="Line 15"/>
            <p:cNvSpPr>
              <a:spLocks noChangeShapeType="1"/>
            </p:cNvSpPr>
            <p:nvPr/>
          </p:nvSpPr>
          <p:spPr bwMode="auto">
            <a:xfrm>
              <a:off x="897" y="1344"/>
              <a:ext cx="4656" cy="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7" name="Text Box 16"/>
            <p:cNvSpPr txBox="1">
              <a:spLocks noChangeArrowheads="1"/>
            </p:cNvSpPr>
            <p:nvPr/>
          </p:nvSpPr>
          <p:spPr bwMode="auto">
            <a:xfrm>
              <a:off x="1578" y="1425"/>
              <a:ext cx="93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76200" algn="ctr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dirty="0" err="1">
                  <a:solidFill>
                    <a:srgbClr val="C00000"/>
                  </a:solidFill>
                </a:rPr>
                <a:t>Tốt</a:t>
              </a:r>
              <a:r>
                <a:rPr lang="en-US" altLang="en-US" dirty="0">
                  <a:solidFill>
                    <a:srgbClr val="C00000"/>
                  </a:solidFill>
                </a:rPr>
                <a:t> </a:t>
              </a:r>
              <a:r>
                <a:rPr lang="en-US" altLang="en-US" dirty="0" err="1">
                  <a:solidFill>
                    <a:srgbClr val="C00000"/>
                  </a:solidFill>
                </a:rPr>
                <a:t>nhất</a:t>
              </a:r>
              <a:endParaRPr lang="en-US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29" name="Text Box 17"/>
            <p:cNvSpPr txBox="1">
              <a:spLocks noChangeArrowheads="1"/>
            </p:cNvSpPr>
            <p:nvPr/>
          </p:nvSpPr>
          <p:spPr bwMode="auto">
            <a:xfrm>
              <a:off x="3891" y="1389"/>
              <a:ext cx="30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76200" algn="ctr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C00000"/>
                  </a:solidFill>
                </a:rPr>
                <a:t>1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634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2316479" y="194507"/>
            <a:ext cx="657531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en-US" sz="4000" b="1" dirty="0" smtClean="0"/>
              <a:t>Minh </a:t>
            </a:r>
            <a:r>
              <a:rPr lang="en-US" altLang="en-US" sz="4000" b="1" dirty="0" err="1" smtClean="0"/>
              <a:t>họa</a:t>
            </a:r>
            <a:r>
              <a:rPr lang="en-US" altLang="en-US" sz="4000" b="1" dirty="0" smtClean="0"/>
              <a:t> </a:t>
            </a:r>
            <a:r>
              <a:rPr lang="en-US" altLang="en-US" sz="4000" b="1" dirty="0" err="1" smtClean="0"/>
              <a:t>thuật</a:t>
            </a:r>
            <a:r>
              <a:rPr lang="en-US" altLang="en-US" sz="4000" b="1" dirty="0" smtClean="0"/>
              <a:t> </a:t>
            </a:r>
            <a:r>
              <a:rPr lang="en-US" altLang="en-US" sz="4000" b="1" dirty="0" err="1"/>
              <a:t>toán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tìm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kiếm</a:t>
            </a:r>
            <a:r>
              <a:rPr lang="en-US" altLang="en-US" sz="4000" b="1" dirty="0"/>
              <a:t> </a:t>
            </a:r>
            <a:r>
              <a:rPr lang="en-US" altLang="en-US" sz="4000" b="1" dirty="0" err="1" smtClean="0"/>
              <a:t>nhị</a:t>
            </a:r>
            <a:r>
              <a:rPr lang="en-US" altLang="en-US" sz="4000" b="1" dirty="0" smtClean="0"/>
              <a:t> </a:t>
            </a:r>
            <a:r>
              <a:rPr lang="en-US" altLang="en-US" sz="4000" b="1" dirty="0" err="1" smtClean="0"/>
              <a:t>phân</a:t>
            </a:r>
            <a:endParaRPr lang="en-US" altLang="en-US" sz="4000" b="1" dirty="0"/>
          </a:p>
        </p:txBody>
      </p:sp>
      <p:grpSp>
        <p:nvGrpSpPr>
          <p:cNvPr id="30" name="Group 29"/>
          <p:cNvGrpSpPr/>
          <p:nvPr/>
        </p:nvGrpSpPr>
        <p:grpSpPr>
          <a:xfrm>
            <a:off x="838259" y="2439321"/>
            <a:ext cx="7559675" cy="2735263"/>
            <a:chOff x="1497013" y="2349500"/>
            <a:chExt cx="7559675" cy="2735263"/>
          </a:xfrm>
        </p:grpSpPr>
        <p:sp>
          <p:nvSpPr>
            <p:cNvPr id="31" name="Oval 4"/>
            <p:cNvSpPr>
              <a:spLocks noChangeArrowheads="1"/>
            </p:cNvSpPr>
            <p:nvPr/>
          </p:nvSpPr>
          <p:spPr bwMode="auto">
            <a:xfrm>
              <a:off x="1497013" y="3819525"/>
              <a:ext cx="809625" cy="61753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32" name="Oval 5"/>
            <p:cNvSpPr>
              <a:spLocks noChangeArrowheads="1"/>
            </p:cNvSpPr>
            <p:nvPr/>
          </p:nvSpPr>
          <p:spPr bwMode="auto">
            <a:xfrm>
              <a:off x="2622550" y="3819525"/>
              <a:ext cx="790575" cy="61753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33" name="Oval 6"/>
            <p:cNvSpPr>
              <a:spLocks noChangeArrowheads="1"/>
            </p:cNvSpPr>
            <p:nvPr/>
          </p:nvSpPr>
          <p:spPr bwMode="auto">
            <a:xfrm>
              <a:off x="3730625" y="3819525"/>
              <a:ext cx="790575" cy="61753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34" name="Oval 7"/>
            <p:cNvSpPr>
              <a:spLocks noChangeArrowheads="1"/>
            </p:cNvSpPr>
            <p:nvPr/>
          </p:nvSpPr>
          <p:spPr bwMode="auto">
            <a:xfrm>
              <a:off x="4822825" y="3819525"/>
              <a:ext cx="790575" cy="61753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35" name="Oval 8"/>
            <p:cNvSpPr>
              <a:spLocks noChangeArrowheads="1"/>
            </p:cNvSpPr>
            <p:nvPr/>
          </p:nvSpPr>
          <p:spPr bwMode="auto">
            <a:xfrm>
              <a:off x="7038975" y="3819525"/>
              <a:ext cx="790575" cy="61753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9</a:t>
              </a:r>
            </a:p>
          </p:txBody>
        </p:sp>
        <p:sp>
          <p:nvSpPr>
            <p:cNvPr id="36" name="Oval 9"/>
            <p:cNvSpPr>
              <a:spLocks noChangeArrowheads="1"/>
            </p:cNvSpPr>
            <p:nvPr/>
          </p:nvSpPr>
          <p:spPr bwMode="auto">
            <a:xfrm>
              <a:off x="8166100" y="3819525"/>
              <a:ext cx="790575" cy="61753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10</a:t>
              </a:r>
            </a:p>
          </p:txBody>
        </p:sp>
        <p:sp>
          <p:nvSpPr>
            <p:cNvPr id="37" name="Rectangle 11"/>
            <p:cNvSpPr>
              <a:spLocks noChangeArrowheads="1"/>
            </p:cNvSpPr>
            <p:nvPr/>
          </p:nvSpPr>
          <p:spPr bwMode="auto">
            <a:xfrm>
              <a:off x="4881563" y="2349500"/>
              <a:ext cx="792162" cy="503238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76764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1"/>
                <a:t>X=2</a:t>
              </a:r>
            </a:p>
          </p:txBody>
        </p:sp>
        <p:sp>
          <p:nvSpPr>
            <p:cNvPr id="38" name="AutoShape 12"/>
            <p:cNvSpPr>
              <a:spLocks noChangeArrowheads="1"/>
            </p:cNvSpPr>
            <p:nvPr/>
          </p:nvSpPr>
          <p:spPr bwMode="auto">
            <a:xfrm>
              <a:off x="1568450" y="3106738"/>
              <a:ext cx="647700" cy="608012"/>
            </a:xfrm>
            <a:prstGeom prst="downArrow">
              <a:avLst>
                <a:gd name="adj1" fmla="val 50000"/>
                <a:gd name="adj2" fmla="val 25000"/>
              </a:avLst>
            </a:prstGeom>
            <a:noFill/>
            <a:ln w="2857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/>
                <a:t>L</a:t>
              </a:r>
            </a:p>
          </p:txBody>
        </p:sp>
        <p:sp>
          <p:nvSpPr>
            <p:cNvPr id="39" name="Oval 13"/>
            <p:cNvSpPr>
              <a:spLocks noChangeArrowheads="1"/>
            </p:cNvSpPr>
            <p:nvPr/>
          </p:nvSpPr>
          <p:spPr bwMode="auto">
            <a:xfrm>
              <a:off x="2632075" y="3808413"/>
              <a:ext cx="790575" cy="617537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 dirty="0">
                  <a:latin typeface="VNI-Helve" pitchFamily="2" charset="0"/>
                </a:rPr>
                <a:t>2</a:t>
              </a:r>
            </a:p>
          </p:txBody>
        </p:sp>
        <p:sp>
          <p:nvSpPr>
            <p:cNvPr id="40" name="Oval 15"/>
            <p:cNvSpPr>
              <a:spLocks noChangeArrowheads="1"/>
            </p:cNvSpPr>
            <p:nvPr/>
          </p:nvSpPr>
          <p:spPr bwMode="auto">
            <a:xfrm>
              <a:off x="5961063" y="3860800"/>
              <a:ext cx="790575" cy="61753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7</a:t>
              </a:r>
            </a:p>
          </p:txBody>
        </p:sp>
        <p:grpSp>
          <p:nvGrpSpPr>
            <p:cNvPr id="41" name="Group 16"/>
            <p:cNvGrpSpPr>
              <a:grpSpLocks/>
            </p:cNvGrpSpPr>
            <p:nvPr/>
          </p:nvGrpSpPr>
          <p:grpSpPr bwMode="auto">
            <a:xfrm>
              <a:off x="1516063" y="4476750"/>
              <a:ext cx="7440612" cy="608013"/>
              <a:chOff x="955" y="2820"/>
              <a:chExt cx="4687" cy="383"/>
            </a:xfrm>
          </p:grpSpPr>
          <p:sp>
            <p:nvSpPr>
              <p:cNvPr id="44" name="Oval 17"/>
              <p:cNvSpPr>
                <a:spLocks noChangeArrowheads="1"/>
              </p:cNvSpPr>
              <p:nvPr/>
            </p:nvSpPr>
            <p:spPr bwMode="auto">
              <a:xfrm>
                <a:off x="1653" y="2820"/>
                <a:ext cx="498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1</a:t>
                </a:r>
              </a:p>
            </p:txBody>
          </p:sp>
          <p:sp>
            <p:nvSpPr>
              <p:cNvPr id="45" name="Oval 18"/>
              <p:cNvSpPr>
                <a:spLocks noChangeArrowheads="1"/>
              </p:cNvSpPr>
              <p:nvPr/>
            </p:nvSpPr>
            <p:spPr bwMode="auto">
              <a:xfrm>
                <a:off x="2351" y="2820"/>
                <a:ext cx="499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2</a:t>
                </a:r>
              </a:p>
            </p:txBody>
          </p:sp>
          <p:sp>
            <p:nvSpPr>
              <p:cNvPr id="46" name="Oval 19"/>
              <p:cNvSpPr>
                <a:spLocks noChangeArrowheads="1"/>
              </p:cNvSpPr>
              <p:nvPr/>
            </p:nvSpPr>
            <p:spPr bwMode="auto">
              <a:xfrm>
                <a:off x="3049" y="2820"/>
                <a:ext cx="498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3</a:t>
                </a:r>
              </a:p>
            </p:txBody>
          </p:sp>
          <p:sp>
            <p:nvSpPr>
              <p:cNvPr id="47" name="Oval 20"/>
              <p:cNvSpPr>
                <a:spLocks noChangeArrowheads="1"/>
              </p:cNvSpPr>
              <p:nvPr/>
            </p:nvSpPr>
            <p:spPr bwMode="auto">
              <a:xfrm>
                <a:off x="3748" y="2820"/>
                <a:ext cx="498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4</a:t>
                </a:r>
              </a:p>
            </p:txBody>
          </p:sp>
          <p:sp>
            <p:nvSpPr>
              <p:cNvPr id="48" name="Oval 21"/>
              <p:cNvSpPr>
                <a:spLocks noChangeArrowheads="1"/>
              </p:cNvSpPr>
              <p:nvPr/>
            </p:nvSpPr>
            <p:spPr bwMode="auto">
              <a:xfrm>
                <a:off x="4445" y="2820"/>
                <a:ext cx="499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5</a:t>
                </a:r>
              </a:p>
            </p:txBody>
          </p:sp>
          <p:sp>
            <p:nvSpPr>
              <p:cNvPr id="49" name="Oval 22"/>
              <p:cNvSpPr>
                <a:spLocks noChangeArrowheads="1"/>
              </p:cNvSpPr>
              <p:nvPr/>
            </p:nvSpPr>
            <p:spPr bwMode="auto">
              <a:xfrm>
                <a:off x="5144" y="2820"/>
                <a:ext cx="498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6</a:t>
                </a:r>
              </a:p>
            </p:txBody>
          </p:sp>
          <p:sp>
            <p:nvSpPr>
              <p:cNvPr id="50" name="Oval 23"/>
              <p:cNvSpPr>
                <a:spLocks noChangeArrowheads="1"/>
              </p:cNvSpPr>
              <p:nvPr/>
            </p:nvSpPr>
            <p:spPr bwMode="auto">
              <a:xfrm>
                <a:off x="955" y="2820"/>
                <a:ext cx="498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0</a:t>
                </a:r>
              </a:p>
            </p:txBody>
          </p:sp>
        </p:grpSp>
        <p:sp>
          <p:nvSpPr>
            <p:cNvPr id="42" name="AutoShape 24"/>
            <p:cNvSpPr>
              <a:spLocks noChangeArrowheads="1"/>
            </p:cNvSpPr>
            <p:nvPr/>
          </p:nvSpPr>
          <p:spPr bwMode="auto">
            <a:xfrm>
              <a:off x="8337550" y="3068638"/>
              <a:ext cx="719138" cy="608012"/>
            </a:xfrm>
            <a:prstGeom prst="downArrow">
              <a:avLst>
                <a:gd name="adj1" fmla="val 50000"/>
                <a:gd name="adj2" fmla="val 25000"/>
              </a:avLst>
            </a:prstGeom>
            <a:noFill/>
            <a:ln w="2857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/>
                <a:t>R</a:t>
              </a:r>
            </a:p>
          </p:txBody>
        </p:sp>
        <p:sp>
          <p:nvSpPr>
            <p:cNvPr id="43" name="AutoShape 25"/>
            <p:cNvSpPr>
              <a:spLocks noChangeArrowheads="1"/>
            </p:cNvSpPr>
            <p:nvPr/>
          </p:nvSpPr>
          <p:spPr bwMode="auto">
            <a:xfrm>
              <a:off x="4881563" y="3068638"/>
              <a:ext cx="719137" cy="608012"/>
            </a:xfrm>
            <a:prstGeom prst="downArrow">
              <a:avLst>
                <a:gd name="adj1" fmla="val 50000"/>
                <a:gd name="adj2" fmla="val 25000"/>
              </a:avLst>
            </a:prstGeom>
            <a:noFill/>
            <a:ln w="2857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dirty="0"/>
                <a:t>M</a:t>
              </a:r>
            </a:p>
          </p:txBody>
        </p:sp>
      </p:grpSp>
      <p:sp>
        <p:nvSpPr>
          <p:cNvPr id="51" name="Text Box 14"/>
          <p:cNvSpPr txBox="1">
            <a:spLocks noChangeArrowheads="1"/>
          </p:cNvSpPr>
          <p:nvPr/>
        </p:nvSpPr>
        <p:spPr bwMode="auto">
          <a:xfrm>
            <a:off x="915903" y="1724110"/>
            <a:ext cx="30813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Ä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b="1" dirty="0" err="1">
                <a:solidFill>
                  <a:schemeClr val="accent2"/>
                </a:solidFill>
              </a:rPr>
              <a:t>Tìm</a:t>
            </a:r>
            <a:r>
              <a:rPr lang="en-US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en-US" sz="2000" b="1" dirty="0" err="1">
                <a:solidFill>
                  <a:schemeClr val="accent2"/>
                </a:solidFill>
              </a:rPr>
              <a:t>thấy</a:t>
            </a:r>
            <a:r>
              <a:rPr lang="en-US" altLang="en-US" sz="2000" b="1" dirty="0">
                <a:solidFill>
                  <a:schemeClr val="accent2"/>
                </a:solidFill>
              </a:rPr>
              <a:t> 2 </a:t>
            </a:r>
            <a:r>
              <a:rPr lang="en-US" altLang="en-US" sz="2000" b="1" dirty="0" err="1">
                <a:solidFill>
                  <a:schemeClr val="accent2"/>
                </a:solidFill>
              </a:rPr>
              <a:t>tại</a:t>
            </a:r>
            <a:r>
              <a:rPr lang="en-US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en-US" sz="2000" b="1" dirty="0" err="1">
                <a:solidFill>
                  <a:schemeClr val="accent2"/>
                </a:solidFill>
              </a:rPr>
              <a:t>vị</a:t>
            </a:r>
            <a:r>
              <a:rPr lang="en-US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en-US" sz="2000" b="1" dirty="0" err="1">
                <a:solidFill>
                  <a:schemeClr val="accent2"/>
                </a:solidFill>
              </a:rPr>
              <a:t>trí</a:t>
            </a:r>
            <a:r>
              <a:rPr lang="en-US" altLang="en-US" sz="2000" b="1" dirty="0">
                <a:solidFill>
                  <a:schemeClr val="accent2"/>
                </a:solidFill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58726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676400" y="199042"/>
            <a:ext cx="6858000" cy="852488"/>
          </a:xfrm>
          <a:prstGeom prst="rect">
            <a:avLst/>
          </a:prstGeom>
        </p:spPr>
        <p:txBody>
          <a:bodyPr vert="horz" lIns="0" tIns="50941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6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Nhắc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lại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bài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cũ</a:t>
            </a:r>
            <a:endParaRPr lang="en-US" altLang="en-US" sz="4400" b="1" dirty="0" smtClean="0">
              <a:solidFill>
                <a:srgbClr val="002060"/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1238800" y="1721914"/>
            <a:ext cx="7143199" cy="34845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eaLnBrk="1" hangingPunct="1"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Khái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niệm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endParaRPr lang="en-US" altLang="en-US" sz="2400" dirty="0" smtClean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eaLnBrk="1" hangingPunct="1"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CTDL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endParaRPr lang="en-US" altLang="en-US" sz="2400" dirty="0" smtClean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eaLnBrk="1" hangingPunct="1"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tiêu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chuẩn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CTDL</a:t>
            </a:r>
          </a:p>
          <a:p>
            <a:pPr marL="342900" indent="-342900" eaLnBrk="1" hangingPunct="1"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Vai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trò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CTDL</a:t>
            </a:r>
          </a:p>
          <a:p>
            <a:pPr marL="342900" indent="-342900" eaLnBrk="1" hangingPunct="1"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phức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tạp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endParaRPr lang="en-US" altLang="en-US" sz="2400" dirty="0" smtClean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eaLnBrk="1" hangingPunct="1"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hiệu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chỉnh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chương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endParaRPr lang="en-US" altLang="en-US" sz="2400" dirty="0" smtClean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eaLnBrk="1" hangingPunct="1"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Tiêu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chuẩn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chương</a:t>
            </a:r>
            <a:r>
              <a:rPr lang="en-US" altLang="en-US" sz="2400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endParaRPr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26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2316479" y="194507"/>
            <a:ext cx="657531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en-US" sz="4000" b="1" dirty="0" smtClean="0"/>
              <a:t>Minh </a:t>
            </a:r>
            <a:r>
              <a:rPr lang="en-US" altLang="en-US" sz="4000" b="1" dirty="0" err="1" smtClean="0"/>
              <a:t>họa</a:t>
            </a:r>
            <a:r>
              <a:rPr lang="en-US" altLang="en-US" sz="4000" b="1" dirty="0" smtClean="0"/>
              <a:t> </a:t>
            </a:r>
            <a:r>
              <a:rPr lang="en-US" altLang="en-US" sz="4000" b="1" dirty="0" err="1" smtClean="0"/>
              <a:t>thuật</a:t>
            </a:r>
            <a:r>
              <a:rPr lang="en-US" altLang="en-US" sz="4000" b="1" dirty="0" smtClean="0"/>
              <a:t> </a:t>
            </a:r>
            <a:r>
              <a:rPr lang="en-US" altLang="en-US" sz="4000" b="1" dirty="0" err="1"/>
              <a:t>toán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tìm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kiếm</a:t>
            </a:r>
            <a:r>
              <a:rPr lang="en-US" altLang="en-US" sz="4000" b="1" dirty="0"/>
              <a:t> </a:t>
            </a:r>
            <a:r>
              <a:rPr lang="en-US" altLang="en-US" sz="4000" b="1" dirty="0" err="1" smtClean="0"/>
              <a:t>nhị</a:t>
            </a:r>
            <a:r>
              <a:rPr lang="en-US" altLang="en-US" sz="4000" b="1" dirty="0" smtClean="0"/>
              <a:t> </a:t>
            </a:r>
            <a:r>
              <a:rPr lang="en-US" altLang="en-US" sz="4000" b="1" dirty="0" err="1" smtClean="0"/>
              <a:t>phân</a:t>
            </a:r>
            <a:r>
              <a:rPr lang="en-US" altLang="en-US" sz="4000" b="1" dirty="0" smtClean="0"/>
              <a:t> (</a:t>
            </a:r>
            <a:r>
              <a:rPr lang="en-US" altLang="en-US" sz="4000" b="1" dirty="0" err="1" smtClean="0"/>
              <a:t>tiếp</a:t>
            </a:r>
            <a:r>
              <a:rPr lang="en-US" altLang="en-US" sz="4000" b="1" dirty="0" smtClean="0"/>
              <a:t>)</a:t>
            </a:r>
            <a:endParaRPr lang="en-US" altLang="en-US" sz="4000" b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1050318" y="2432882"/>
            <a:ext cx="7559675" cy="2735263"/>
            <a:chOff x="1497013" y="1917700"/>
            <a:chExt cx="7559675" cy="2735263"/>
          </a:xfrm>
        </p:grpSpPr>
        <p:sp>
          <p:nvSpPr>
            <p:cNvPr id="52" name="Oval 4"/>
            <p:cNvSpPr>
              <a:spLocks noChangeArrowheads="1"/>
            </p:cNvSpPr>
            <p:nvPr/>
          </p:nvSpPr>
          <p:spPr bwMode="auto">
            <a:xfrm>
              <a:off x="1497013" y="3387725"/>
              <a:ext cx="809625" cy="61753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53" name="Oval 5"/>
            <p:cNvSpPr>
              <a:spLocks noChangeArrowheads="1"/>
            </p:cNvSpPr>
            <p:nvPr/>
          </p:nvSpPr>
          <p:spPr bwMode="auto">
            <a:xfrm>
              <a:off x="2622550" y="3387725"/>
              <a:ext cx="790575" cy="61753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 dirty="0">
                  <a:latin typeface="VNI-Helve" pitchFamily="2" charset="0"/>
                </a:rPr>
                <a:t>2</a:t>
              </a:r>
            </a:p>
          </p:txBody>
        </p:sp>
        <p:sp>
          <p:nvSpPr>
            <p:cNvPr id="54" name="Oval 6"/>
            <p:cNvSpPr>
              <a:spLocks noChangeArrowheads="1"/>
            </p:cNvSpPr>
            <p:nvPr/>
          </p:nvSpPr>
          <p:spPr bwMode="auto">
            <a:xfrm>
              <a:off x="3730625" y="3387725"/>
              <a:ext cx="790575" cy="61753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55" name="Oval 7"/>
            <p:cNvSpPr>
              <a:spLocks noChangeArrowheads="1"/>
            </p:cNvSpPr>
            <p:nvPr/>
          </p:nvSpPr>
          <p:spPr bwMode="auto">
            <a:xfrm>
              <a:off x="4822825" y="3387725"/>
              <a:ext cx="790575" cy="61753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56" name="Oval 8"/>
            <p:cNvSpPr>
              <a:spLocks noChangeArrowheads="1"/>
            </p:cNvSpPr>
            <p:nvPr/>
          </p:nvSpPr>
          <p:spPr bwMode="auto">
            <a:xfrm>
              <a:off x="7038975" y="3387725"/>
              <a:ext cx="790575" cy="61753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9</a:t>
              </a:r>
            </a:p>
          </p:txBody>
        </p:sp>
        <p:sp>
          <p:nvSpPr>
            <p:cNvPr id="57" name="Oval 9"/>
            <p:cNvSpPr>
              <a:spLocks noChangeArrowheads="1"/>
            </p:cNvSpPr>
            <p:nvPr/>
          </p:nvSpPr>
          <p:spPr bwMode="auto">
            <a:xfrm>
              <a:off x="8166100" y="3387725"/>
              <a:ext cx="790575" cy="61753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10</a:t>
              </a:r>
            </a:p>
          </p:txBody>
        </p:sp>
        <p:sp>
          <p:nvSpPr>
            <p:cNvPr id="58" name="Rectangle 10"/>
            <p:cNvSpPr>
              <a:spLocks noChangeArrowheads="1"/>
            </p:cNvSpPr>
            <p:nvPr/>
          </p:nvSpPr>
          <p:spPr bwMode="auto">
            <a:xfrm>
              <a:off x="4881563" y="1917700"/>
              <a:ext cx="792162" cy="503238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76764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1"/>
                <a:t>X=-1</a:t>
              </a:r>
            </a:p>
          </p:txBody>
        </p:sp>
        <p:sp>
          <p:nvSpPr>
            <p:cNvPr id="59" name="AutoShape 11"/>
            <p:cNvSpPr>
              <a:spLocks noChangeArrowheads="1"/>
            </p:cNvSpPr>
            <p:nvPr/>
          </p:nvSpPr>
          <p:spPr bwMode="auto">
            <a:xfrm>
              <a:off x="1568450" y="2674938"/>
              <a:ext cx="647700" cy="608012"/>
            </a:xfrm>
            <a:prstGeom prst="downArrow">
              <a:avLst>
                <a:gd name="adj1" fmla="val 50000"/>
                <a:gd name="adj2" fmla="val 25000"/>
              </a:avLst>
            </a:prstGeom>
            <a:noFill/>
            <a:ln w="2857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/>
                <a:t>L</a:t>
              </a:r>
            </a:p>
          </p:txBody>
        </p:sp>
        <p:sp>
          <p:nvSpPr>
            <p:cNvPr id="60" name="Oval 14"/>
            <p:cNvSpPr>
              <a:spLocks noChangeArrowheads="1"/>
            </p:cNvSpPr>
            <p:nvPr/>
          </p:nvSpPr>
          <p:spPr bwMode="auto">
            <a:xfrm>
              <a:off x="5961063" y="3429000"/>
              <a:ext cx="790575" cy="61753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33CC3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latin typeface="VNI-Helve" pitchFamily="2" charset="0"/>
                </a:rPr>
                <a:t>7</a:t>
              </a:r>
            </a:p>
          </p:txBody>
        </p:sp>
        <p:grpSp>
          <p:nvGrpSpPr>
            <p:cNvPr id="61" name="Group 15"/>
            <p:cNvGrpSpPr>
              <a:grpSpLocks/>
            </p:cNvGrpSpPr>
            <p:nvPr/>
          </p:nvGrpSpPr>
          <p:grpSpPr bwMode="auto">
            <a:xfrm>
              <a:off x="1516063" y="4044950"/>
              <a:ext cx="7440612" cy="608013"/>
              <a:chOff x="955" y="2820"/>
              <a:chExt cx="4687" cy="383"/>
            </a:xfrm>
          </p:grpSpPr>
          <p:sp>
            <p:nvSpPr>
              <p:cNvPr id="64" name="Oval 16"/>
              <p:cNvSpPr>
                <a:spLocks noChangeArrowheads="1"/>
              </p:cNvSpPr>
              <p:nvPr/>
            </p:nvSpPr>
            <p:spPr bwMode="auto">
              <a:xfrm>
                <a:off x="1653" y="2820"/>
                <a:ext cx="498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1</a:t>
                </a:r>
              </a:p>
            </p:txBody>
          </p:sp>
          <p:sp>
            <p:nvSpPr>
              <p:cNvPr id="65" name="Oval 17"/>
              <p:cNvSpPr>
                <a:spLocks noChangeArrowheads="1"/>
              </p:cNvSpPr>
              <p:nvPr/>
            </p:nvSpPr>
            <p:spPr bwMode="auto">
              <a:xfrm>
                <a:off x="2351" y="2820"/>
                <a:ext cx="499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2</a:t>
                </a:r>
              </a:p>
            </p:txBody>
          </p:sp>
          <p:sp>
            <p:nvSpPr>
              <p:cNvPr id="66" name="Oval 18"/>
              <p:cNvSpPr>
                <a:spLocks noChangeArrowheads="1"/>
              </p:cNvSpPr>
              <p:nvPr/>
            </p:nvSpPr>
            <p:spPr bwMode="auto">
              <a:xfrm>
                <a:off x="3049" y="2820"/>
                <a:ext cx="498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3</a:t>
                </a:r>
              </a:p>
            </p:txBody>
          </p:sp>
          <p:sp>
            <p:nvSpPr>
              <p:cNvPr id="67" name="Oval 19"/>
              <p:cNvSpPr>
                <a:spLocks noChangeArrowheads="1"/>
              </p:cNvSpPr>
              <p:nvPr/>
            </p:nvSpPr>
            <p:spPr bwMode="auto">
              <a:xfrm>
                <a:off x="3748" y="2820"/>
                <a:ext cx="498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4</a:t>
                </a:r>
              </a:p>
            </p:txBody>
          </p:sp>
          <p:sp>
            <p:nvSpPr>
              <p:cNvPr id="68" name="Oval 20"/>
              <p:cNvSpPr>
                <a:spLocks noChangeArrowheads="1"/>
              </p:cNvSpPr>
              <p:nvPr/>
            </p:nvSpPr>
            <p:spPr bwMode="auto">
              <a:xfrm>
                <a:off x="4445" y="2820"/>
                <a:ext cx="499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5</a:t>
                </a:r>
              </a:p>
            </p:txBody>
          </p:sp>
          <p:sp>
            <p:nvSpPr>
              <p:cNvPr id="69" name="Oval 21"/>
              <p:cNvSpPr>
                <a:spLocks noChangeArrowheads="1"/>
              </p:cNvSpPr>
              <p:nvPr/>
            </p:nvSpPr>
            <p:spPr bwMode="auto">
              <a:xfrm>
                <a:off x="5144" y="2820"/>
                <a:ext cx="498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6</a:t>
                </a:r>
              </a:p>
            </p:txBody>
          </p:sp>
          <p:sp>
            <p:nvSpPr>
              <p:cNvPr id="70" name="Oval 22"/>
              <p:cNvSpPr>
                <a:spLocks noChangeArrowheads="1"/>
              </p:cNvSpPr>
              <p:nvPr/>
            </p:nvSpPr>
            <p:spPr bwMode="auto">
              <a:xfrm>
                <a:off x="955" y="2820"/>
                <a:ext cx="498" cy="38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1">
                            <a:alpha val="60001"/>
                          </a:schemeClr>
                        </a:gs>
                        <a:gs pos="100000">
                          <a:schemeClr val="accent2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2400" b="1">
                    <a:latin typeface="VNI-Helve" pitchFamily="2" charset="0"/>
                  </a:rPr>
                  <a:t>0</a:t>
                </a:r>
              </a:p>
            </p:txBody>
          </p:sp>
        </p:grpSp>
        <p:sp>
          <p:nvSpPr>
            <p:cNvPr id="62" name="AutoShape 23"/>
            <p:cNvSpPr>
              <a:spLocks noChangeArrowheads="1"/>
            </p:cNvSpPr>
            <p:nvPr/>
          </p:nvSpPr>
          <p:spPr bwMode="auto">
            <a:xfrm>
              <a:off x="8337550" y="2657475"/>
              <a:ext cx="719138" cy="608013"/>
            </a:xfrm>
            <a:prstGeom prst="downArrow">
              <a:avLst>
                <a:gd name="adj1" fmla="val 50000"/>
                <a:gd name="adj2" fmla="val 25000"/>
              </a:avLst>
            </a:prstGeom>
            <a:noFill/>
            <a:ln w="2857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/>
                <a:t>R</a:t>
              </a:r>
            </a:p>
          </p:txBody>
        </p:sp>
        <p:sp>
          <p:nvSpPr>
            <p:cNvPr id="63" name="AutoShape 24"/>
            <p:cNvSpPr>
              <a:spLocks noChangeArrowheads="1"/>
            </p:cNvSpPr>
            <p:nvPr/>
          </p:nvSpPr>
          <p:spPr bwMode="auto">
            <a:xfrm>
              <a:off x="4808538" y="2636838"/>
              <a:ext cx="719137" cy="608012"/>
            </a:xfrm>
            <a:prstGeom prst="downArrow">
              <a:avLst>
                <a:gd name="adj1" fmla="val 50000"/>
                <a:gd name="adj2" fmla="val 25000"/>
              </a:avLst>
            </a:prstGeom>
            <a:noFill/>
            <a:ln w="2857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/>
                <a:t>M</a:t>
              </a:r>
            </a:p>
          </p:txBody>
        </p:sp>
      </p:grpSp>
      <p:sp>
        <p:nvSpPr>
          <p:cNvPr id="71" name="Text Box 13"/>
          <p:cNvSpPr txBox="1">
            <a:spLocks noChangeArrowheads="1"/>
          </p:cNvSpPr>
          <p:nvPr/>
        </p:nvSpPr>
        <p:spPr bwMode="auto">
          <a:xfrm>
            <a:off x="624204" y="1639900"/>
            <a:ext cx="338455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Ä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b="1">
                <a:solidFill>
                  <a:schemeClr val="accent2"/>
                </a:solidFill>
              </a:rPr>
              <a:t>L=0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b="1">
                <a:solidFill>
                  <a:schemeClr val="accent2"/>
                </a:solidFill>
              </a:rPr>
              <a:t>R=-1 =&gt; kh</a:t>
            </a:r>
            <a:r>
              <a:rPr lang="en-US" altLang="en-US" sz="1800" b="1">
                <a:solidFill>
                  <a:schemeClr val="accent2"/>
                </a:solidFill>
              </a:rPr>
              <a:t>ông tìm thấy X=-1</a:t>
            </a:r>
          </a:p>
        </p:txBody>
      </p:sp>
    </p:spTree>
    <p:extLst>
      <p:ext uri="{BB962C8B-B14F-4D97-AF65-F5344CB8AC3E}">
        <p14:creationId xmlns:p14="http://schemas.microsoft.com/office/powerpoint/2010/main" val="197604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2054488" y="513102"/>
            <a:ext cx="6575310" cy="5175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en-US" sz="4000" b="1" dirty="0" err="1" smtClean="0">
                <a:solidFill>
                  <a:srgbClr val="FF0000"/>
                </a:solidFill>
              </a:rPr>
              <a:t>Bài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toán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sắp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xếp</a:t>
            </a:r>
            <a:endParaRPr lang="en-US" altLang="en-US" sz="4000" b="1" dirty="0">
              <a:solidFill>
                <a:srgbClr val="FF0000"/>
              </a:solidFill>
            </a:endParaRPr>
          </a:p>
        </p:txBody>
      </p:sp>
      <p:sp>
        <p:nvSpPr>
          <p:cNvPr id="3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81228"/>
            <a:ext cx="8569325" cy="5400675"/>
          </a:xfrm>
        </p:spPr>
        <p:txBody>
          <a:bodyPr/>
          <a:lstStyle/>
          <a:p>
            <a:pPr algn="just" eaLnBrk="1" hangingPunct="1">
              <a:spcBef>
                <a:spcPct val="30000"/>
              </a:spcBef>
            </a:pPr>
            <a:r>
              <a:rPr lang="en-US" altLang="en-US" sz="2600" dirty="0" smtClean="0">
                <a:solidFill>
                  <a:srgbClr val="C00000"/>
                </a:solidFill>
              </a:rPr>
              <a:t>Cho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danh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sách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có</a:t>
            </a:r>
            <a:r>
              <a:rPr lang="en-US" altLang="en-US" sz="2600" dirty="0" smtClean="0">
                <a:solidFill>
                  <a:srgbClr val="C00000"/>
                </a:solidFill>
              </a:rPr>
              <a:t> n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phần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tử</a:t>
            </a:r>
            <a:r>
              <a:rPr lang="en-US" altLang="en-US" sz="2600" dirty="0" smtClean="0">
                <a:solidFill>
                  <a:srgbClr val="C00000"/>
                </a:solidFill>
              </a:rPr>
              <a:t> a</a:t>
            </a:r>
            <a:r>
              <a:rPr lang="en-US" altLang="en-US" sz="2600" baseline="-25000" dirty="0" smtClean="0">
                <a:solidFill>
                  <a:srgbClr val="C00000"/>
                </a:solidFill>
              </a:rPr>
              <a:t>0</a:t>
            </a:r>
            <a:r>
              <a:rPr lang="en-US" altLang="en-US" sz="2600" dirty="0" smtClean="0">
                <a:solidFill>
                  <a:srgbClr val="C00000"/>
                </a:solidFill>
              </a:rPr>
              <a:t>, a</a:t>
            </a:r>
            <a:r>
              <a:rPr lang="en-US" altLang="en-US" sz="2600" baseline="-25000" dirty="0" smtClean="0">
                <a:solidFill>
                  <a:srgbClr val="C00000"/>
                </a:solidFill>
              </a:rPr>
              <a:t>1</a:t>
            </a:r>
            <a:r>
              <a:rPr lang="en-US" altLang="en-US" sz="2600" dirty="0" smtClean="0">
                <a:solidFill>
                  <a:srgbClr val="C00000"/>
                </a:solidFill>
              </a:rPr>
              <a:t>, a</a:t>
            </a:r>
            <a:r>
              <a:rPr lang="en-US" altLang="en-US" sz="2600" baseline="-25000" dirty="0" smtClean="0">
                <a:solidFill>
                  <a:srgbClr val="C00000"/>
                </a:solidFill>
              </a:rPr>
              <a:t>2</a:t>
            </a:r>
            <a:r>
              <a:rPr lang="en-US" altLang="en-US" sz="2600" dirty="0" smtClean="0">
                <a:solidFill>
                  <a:srgbClr val="C00000"/>
                </a:solidFill>
              </a:rPr>
              <a:t>…, a</a:t>
            </a:r>
            <a:r>
              <a:rPr lang="en-US" altLang="en-US" sz="2600" baseline="-25000" dirty="0" smtClean="0">
                <a:solidFill>
                  <a:srgbClr val="C00000"/>
                </a:solidFill>
              </a:rPr>
              <a:t>n-1</a:t>
            </a:r>
            <a:r>
              <a:rPr lang="en-US" altLang="en-US" sz="2600" dirty="0" smtClean="0">
                <a:solidFill>
                  <a:srgbClr val="C00000"/>
                </a:solidFill>
              </a:rPr>
              <a:t>. </a:t>
            </a:r>
          </a:p>
          <a:p>
            <a:pPr algn="just" eaLnBrk="1" hangingPunct="1">
              <a:spcBef>
                <a:spcPct val="30000"/>
              </a:spcBef>
            </a:pPr>
            <a:r>
              <a:rPr lang="en-US" altLang="en-US" sz="2600" dirty="0" err="1" smtClean="0">
                <a:solidFill>
                  <a:srgbClr val="C00000"/>
                </a:solidFill>
              </a:rPr>
              <a:t>Sắp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xếp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là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quá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trình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xử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lý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các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phần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tử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trong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danh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sách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để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đặt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chúng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theo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một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thứ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tự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thỏa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mãn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một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số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tiêu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chuẩn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nào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đó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dựa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trên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thông</a:t>
            </a:r>
            <a:r>
              <a:rPr lang="en-US" altLang="en-US" sz="2600" dirty="0" smtClean="0">
                <a:solidFill>
                  <a:srgbClr val="C00000"/>
                </a:solidFill>
              </a:rPr>
              <a:t> tin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lưu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tại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mỗi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phần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tử</a:t>
            </a:r>
            <a:r>
              <a:rPr lang="en-US" altLang="en-US" sz="2600" dirty="0" smtClean="0">
                <a:solidFill>
                  <a:srgbClr val="C00000"/>
                </a:solidFill>
              </a:rPr>
              <a:t>,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như</a:t>
            </a:r>
            <a:r>
              <a:rPr lang="en-US" altLang="en-US" sz="2600" dirty="0" smtClean="0">
                <a:solidFill>
                  <a:srgbClr val="C00000"/>
                </a:solidFill>
              </a:rPr>
              <a:t>:</a:t>
            </a:r>
          </a:p>
          <a:p>
            <a:pPr lvl="1" algn="just" eaLnBrk="1" hangingPunct="1">
              <a:spcBef>
                <a:spcPct val="30000"/>
              </a:spcBef>
              <a:buFont typeface="Wingdings" panose="05000000000000000000" pitchFamily="2" charset="2"/>
              <a:buChar char="§"/>
            </a:pPr>
            <a:r>
              <a:rPr lang="en-US" altLang="en-US" sz="2600" dirty="0" err="1" smtClean="0">
                <a:solidFill>
                  <a:srgbClr val="C00000"/>
                </a:solidFill>
              </a:rPr>
              <a:t>Sắp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xếp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danh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sách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lớp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học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tăng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theo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điểm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trung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bình</a:t>
            </a:r>
            <a:r>
              <a:rPr lang="en-US" altLang="en-US" sz="2600" dirty="0" smtClean="0">
                <a:solidFill>
                  <a:srgbClr val="C00000"/>
                </a:solidFill>
              </a:rPr>
              <a:t>.</a:t>
            </a:r>
          </a:p>
          <a:p>
            <a:pPr lvl="1" algn="just" eaLnBrk="1" hangingPunct="1">
              <a:spcBef>
                <a:spcPct val="30000"/>
              </a:spcBef>
              <a:buFont typeface="Wingdings" panose="05000000000000000000" pitchFamily="2" charset="2"/>
              <a:buChar char="§"/>
            </a:pPr>
            <a:r>
              <a:rPr lang="en-US" altLang="en-US" sz="2600" dirty="0" err="1" smtClean="0">
                <a:solidFill>
                  <a:srgbClr val="C00000"/>
                </a:solidFill>
              </a:rPr>
              <a:t>Sắp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xếp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danh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sách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sinh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viên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tăng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theo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tên</a:t>
            </a:r>
            <a:r>
              <a:rPr lang="en-US" altLang="en-US" sz="2600" dirty="0" smtClean="0">
                <a:solidFill>
                  <a:srgbClr val="C00000"/>
                </a:solidFill>
              </a:rPr>
              <a:t>.</a:t>
            </a:r>
          </a:p>
          <a:p>
            <a:pPr lvl="1" algn="just" eaLnBrk="1" hangingPunct="1">
              <a:spcBef>
                <a:spcPct val="30000"/>
              </a:spcBef>
              <a:buFont typeface="Wingdings" panose="05000000000000000000" pitchFamily="2" charset="2"/>
              <a:buChar char="§"/>
            </a:pPr>
            <a:r>
              <a:rPr lang="en-US" altLang="en-US" sz="2600" dirty="0" smtClean="0">
                <a:solidFill>
                  <a:srgbClr val="C00000"/>
                </a:solidFill>
              </a:rPr>
              <a:t>…</a:t>
            </a:r>
          </a:p>
          <a:p>
            <a:pPr algn="just" eaLnBrk="1" hangingPunct="1">
              <a:spcBef>
                <a:spcPct val="30000"/>
              </a:spcBef>
            </a:pPr>
            <a:r>
              <a:rPr lang="en-US" altLang="en-US" sz="2600" dirty="0" err="1" smtClean="0">
                <a:solidFill>
                  <a:srgbClr val="C00000"/>
                </a:solidFill>
              </a:rPr>
              <a:t>Để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đơn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giản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trong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việc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trình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bày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giải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thuật</a:t>
            </a:r>
            <a:r>
              <a:rPr lang="en-US" altLang="en-US" sz="2600" dirty="0" smtClean="0">
                <a:solidFill>
                  <a:srgbClr val="C00000"/>
                </a:solidFill>
              </a:rPr>
              <a:t> ta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dùng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mảng</a:t>
            </a:r>
            <a:r>
              <a:rPr lang="en-US" altLang="en-US" sz="2600" dirty="0" smtClean="0">
                <a:solidFill>
                  <a:srgbClr val="C00000"/>
                </a:solidFill>
              </a:rPr>
              <a:t> 1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chiều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b="1" dirty="0" smtClean="0">
                <a:solidFill>
                  <a:srgbClr val="C00000"/>
                </a:solidFill>
              </a:rPr>
              <a:t>a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để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lưu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danh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sách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trên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trong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bộ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nhớ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chính</a:t>
            </a:r>
            <a:r>
              <a:rPr lang="en-US" altLang="en-US" sz="2600" dirty="0" smtClean="0">
                <a:solidFill>
                  <a:srgbClr val="C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900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2054488" y="513102"/>
            <a:ext cx="6575310" cy="5175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en-US" sz="4000" b="1" dirty="0" err="1" smtClean="0">
                <a:solidFill>
                  <a:srgbClr val="FF0000"/>
                </a:solidFill>
              </a:rPr>
              <a:t>Bài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toán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sắp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xếp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(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tiếp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)</a:t>
            </a:r>
            <a:endParaRPr lang="en-US" altLang="en-US" sz="4000" b="1" dirty="0">
              <a:solidFill>
                <a:srgbClr val="FF0000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622846" y="1386722"/>
            <a:ext cx="8569325" cy="5400675"/>
          </a:xfrm>
        </p:spPr>
        <p:txBody>
          <a:bodyPr/>
          <a:lstStyle/>
          <a:p>
            <a:pPr eaLnBrk="1" hangingPunct="1"/>
            <a:r>
              <a:rPr lang="en-US" altLang="en-US" sz="2600" dirty="0" smtClean="0">
                <a:solidFill>
                  <a:srgbClr val="C00000"/>
                </a:solidFill>
              </a:rPr>
              <a:t>a: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là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dãy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các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phần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tử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dữ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liệu</a:t>
            </a:r>
            <a:endParaRPr lang="en-US" altLang="en-US" sz="2600" dirty="0" smtClean="0">
              <a:solidFill>
                <a:srgbClr val="C00000"/>
              </a:solidFill>
            </a:endParaRPr>
          </a:p>
          <a:p>
            <a:pPr eaLnBrk="1" hangingPunct="1"/>
            <a:r>
              <a:rPr lang="en-US" altLang="en-US" sz="2600" dirty="0" err="1" smtClean="0">
                <a:solidFill>
                  <a:srgbClr val="C00000"/>
                </a:solidFill>
              </a:rPr>
              <a:t>Để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sắp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xếp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dãy</a:t>
            </a:r>
            <a:r>
              <a:rPr lang="en-US" altLang="en-US" sz="2600" dirty="0" smtClean="0">
                <a:solidFill>
                  <a:srgbClr val="C00000"/>
                </a:solidFill>
              </a:rPr>
              <a:t> a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theo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thứ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tự</a:t>
            </a:r>
            <a:r>
              <a:rPr lang="en-US" altLang="en-US" sz="2600" dirty="0" smtClean="0">
                <a:solidFill>
                  <a:srgbClr val="C00000"/>
                </a:solidFill>
              </a:rPr>
              <a:t> (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giả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sử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theo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thứ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tự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tăng</a:t>
            </a:r>
            <a:r>
              <a:rPr lang="en-US" altLang="en-US" sz="2600" dirty="0" smtClean="0">
                <a:solidFill>
                  <a:srgbClr val="C00000"/>
                </a:solidFill>
              </a:rPr>
              <a:t>), ta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tiến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hành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triệt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tiêu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tất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cả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các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nghịch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thế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trong</a:t>
            </a:r>
            <a:r>
              <a:rPr lang="en-US" altLang="en-US" sz="2600" dirty="0" smtClean="0">
                <a:solidFill>
                  <a:srgbClr val="C00000"/>
                </a:solidFill>
              </a:rPr>
              <a:t> a.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600" dirty="0" err="1" smtClean="0">
                <a:solidFill>
                  <a:srgbClr val="C00000"/>
                </a:solidFill>
              </a:rPr>
              <a:t>Nghịch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thế</a:t>
            </a:r>
            <a:r>
              <a:rPr lang="en-US" altLang="en-US" sz="2600" dirty="0" smtClean="0">
                <a:solidFill>
                  <a:srgbClr val="C00000"/>
                </a:solidFill>
              </a:rPr>
              <a:t>: </a:t>
            </a:r>
          </a:p>
          <a:p>
            <a:pPr lvl="2" eaLnBrk="1" hangingPunct="1">
              <a:buFontTx/>
              <a:buChar char="•"/>
            </a:pPr>
            <a:r>
              <a:rPr lang="en-US" altLang="en-US" sz="2600" dirty="0" smtClean="0">
                <a:solidFill>
                  <a:srgbClr val="C00000"/>
                </a:solidFill>
              </a:rPr>
              <a:t>Cho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dãy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có</a:t>
            </a:r>
            <a:r>
              <a:rPr lang="en-US" altLang="en-US" sz="2600" dirty="0" smtClean="0">
                <a:solidFill>
                  <a:srgbClr val="C00000"/>
                </a:solidFill>
              </a:rPr>
              <a:t> n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phần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tử</a:t>
            </a:r>
            <a:r>
              <a:rPr lang="en-US" altLang="en-US" sz="2600" dirty="0" smtClean="0">
                <a:solidFill>
                  <a:srgbClr val="C00000"/>
                </a:solidFill>
              </a:rPr>
              <a:t> a</a:t>
            </a:r>
            <a:r>
              <a:rPr lang="en-US" altLang="en-US" sz="2600" baseline="-25000" dirty="0" smtClean="0">
                <a:solidFill>
                  <a:srgbClr val="C00000"/>
                </a:solidFill>
              </a:rPr>
              <a:t>0</a:t>
            </a:r>
            <a:r>
              <a:rPr lang="en-US" altLang="en-US" sz="2600" dirty="0" smtClean="0">
                <a:solidFill>
                  <a:srgbClr val="C00000"/>
                </a:solidFill>
              </a:rPr>
              <a:t>, a</a:t>
            </a:r>
            <a:r>
              <a:rPr lang="en-US" altLang="en-US" sz="2600" baseline="-25000" dirty="0" smtClean="0">
                <a:solidFill>
                  <a:srgbClr val="C00000"/>
                </a:solidFill>
              </a:rPr>
              <a:t>1</a:t>
            </a:r>
            <a:r>
              <a:rPr lang="en-US" altLang="en-US" sz="2600" dirty="0" smtClean="0">
                <a:solidFill>
                  <a:srgbClr val="C00000"/>
                </a:solidFill>
              </a:rPr>
              <a:t>,…,a</a:t>
            </a:r>
            <a:r>
              <a:rPr lang="en-US" altLang="en-US" sz="2600" baseline="-25000" dirty="0" smtClean="0">
                <a:solidFill>
                  <a:srgbClr val="C00000"/>
                </a:solidFill>
              </a:rPr>
              <a:t>n-1</a:t>
            </a:r>
            <a:endParaRPr lang="en-US" altLang="en-US" sz="2600" dirty="0" smtClean="0">
              <a:solidFill>
                <a:srgbClr val="C00000"/>
              </a:solidFill>
            </a:endParaRPr>
          </a:p>
          <a:p>
            <a:pPr lvl="2" eaLnBrk="1" hangingPunct="1">
              <a:buFontTx/>
              <a:buChar char="•"/>
            </a:pPr>
            <a:r>
              <a:rPr lang="en-US" altLang="en-US" sz="2600" dirty="0" err="1" smtClean="0">
                <a:solidFill>
                  <a:srgbClr val="C00000"/>
                </a:solidFill>
              </a:rPr>
              <a:t>Nếu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i</a:t>
            </a:r>
            <a:r>
              <a:rPr lang="en-US" altLang="en-US" sz="2600" dirty="0" smtClean="0">
                <a:solidFill>
                  <a:srgbClr val="C00000"/>
                </a:solidFill>
              </a:rPr>
              <a:t>&lt;j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và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a</a:t>
            </a:r>
            <a:r>
              <a:rPr lang="en-US" altLang="en-US" sz="2600" baseline="-25000" dirty="0" err="1" smtClean="0">
                <a:solidFill>
                  <a:srgbClr val="C00000"/>
                </a:solidFill>
              </a:rPr>
              <a:t>i</a:t>
            </a:r>
            <a:r>
              <a:rPr lang="en-US" altLang="en-US" sz="2600" dirty="0" smtClean="0">
                <a:solidFill>
                  <a:srgbClr val="C00000"/>
                </a:solidFill>
              </a:rPr>
              <a:t> &gt;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a</a:t>
            </a:r>
            <a:r>
              <a:rPr lang="en-US" altLang="en-US" sz="2600" baseline="-25000" dirty="0" err="1" smtClean="0">
                <a:solidFill>
                  <a:srgbClr val="C00000"/>
                </a:solidFill>
              </a:rPr>
              <a:t>j</a:t>
            </a:r>
            <a:endParaRPr lang="en-US" altLang="en-US" sz="2600" baseline="-25000" dirty="0" smtClean="0">
              <a:solidFill>
                <a:srgbClr val="C00000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600" dirty="0" smtClean="0">
              <a:solidFill>
                <a:srgbClr val="C00000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</a:p>
          <a:p>
            <a:pPr eaLnBrk="1" hangingPunct="1"/>
            <a:r>
              <a:rPr lang="en-US" altLang="en-US" sz="2600" dirty="0" err="1" smtClean="0">
                <a:solidFill>
                  <a:srgbClr val="C00000"/>
                </a:solidFill>
              </a:rPr>
              <a:t>Đánh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giá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độ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phức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tạp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của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giải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thuật</a:t>
            </a:r>
            <a:r>
              <a:rPr lang="en-US" altLang="en-US" sz="2600" dirty="0" smtClean="0">
                <a:solidFill>
                  <a:srgbClr val="C00000"/>
                </a:solidFill>
              </a:rPr>
              <a:t>, ta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tính</a:t>
            </a:r>
            <a:endParaRPr lang="en-US" altLang="en-US" sz="2600" dirty="0" smtClean="0">
              <a:solidFill>
                <a:srgbClr val="C00000"/>
              </a:solidFill>
            </a:endParaRPr>
          </a:p>
          <a:p>
            <a:pPr lvl="2" eaLnBrk="1" hangingPunct="1">
              <a:buFontTx/>
              <a:buNone/>
            </a:pPr>
            <a:r>
              <a:rPr lang="en-US" altLang="en-US" sz="2600" dirty="0" err="1" smtClean="0">
                <a:solidFill>
                  <a:srgbClr val="C00000"/>
                </a:solidFill>
              </a:rPr>
              <a:t>C</a:t>
            </a:r>
            <a:r>
              <a:rPr lang="en-US" altLang="en-US" sz="2600" baseline="-25000" dirty="0" err="1" smtClean="0">
                <a:solidFill>
                  <a:srgbClr val="C00000"/>
                </a:solidFill>
              </a:rPr>
              <a:t>ss</a:t>
            </a:r>
            <a:r>
              <a:rPr lang="en-US" altLang="en-US" sz="2600" dirty="0" smtClean="0">
                <a:solidFill>
                  <a:srgbClr val="C00000"/>
                </a:solidFill>
              </a:rPr>
              <a:t>: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Số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lượng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phép</a:t>
            </a:r>
            <a:r>
              <a:rPr lang="en-US" altLang="en-US" sz="2600" dirty="0" smtClean="0">
                <a:solidFill>
                  <a:srgbClr val="C00000"/>
                </a:solidFill>
              </a:rPr>
              <a:t> so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sánh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cần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thực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hiện</a:t>
            </a:r>
            <a:endParaRPr lang="en-US" altLang="en-US" sz="2600" dirty="0" smtClean="0">
              <a:solidFill>
                <a:srgbClr val="C00000"/>
              </a:solidFill>
            </a:endParaRPr>
          </a:p>
          <a:p>
            <a:pPr lvl="2" eaLnBrk="1" hangingPunct="1">
              <a:buFontTx/>
              <a:buNone/>
            </a:pPr>
            <a:r>
              <a:rPr lang="en-US" altLang="en-US" sz="2600" dirty="0" smtClean="0">
                <a:solidFill>
                  <a:srgbClr val="C00000"/>
                </a:solidFill>
              </a:rPr>
              <a:t>C</a:t>
            </a:r>
            <a:r>
              <a:rPr lang="en-US" altLang="en-US" sz="2600" baseline="-25000" dirty="0" smtClean="0">
                <a:solidFill>
                  <a:srgbClr val="C00000"/>
                </a:solidFill>
              </a:rPr>
              <a:t>HV</a:t>
            </a:r>
            <a:r>
              <a:rPr lang="en-US" altLang="en-US" sz="2600" dirty="0" smtClean="0">
                <a:solidFill>
                  <a:srgbClr val="C00000"/>
                </a:solidFill>
              </a:rPr>
              <a:t>: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Số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lượng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phép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hoán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vị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cần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thực</a:t>
            </a:r>
            <a:r>
              <a:rPr lang="en-US" altLang="en-US" sz="2600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 err="1" smtClean="0">
                <a:solidFill>
                  <a:srgbClr val="C00000"/>
                </a:solidFill>
              </a:rPr>
              <a:t>hiện</a:t>
            </a:r>
            <a:endParaRPr lang="en-US" altLang="en-US" sz="2600" dirty="0" smtClean="0">
              <a:solidFill>
                <a:srgbClr val="C00000"/>
              </a:solidFill>
            </a:endParaRPr>
          </a:p>
        </p:txBody>
      </p: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1000157" y="4343400"/>
            <a:ext cx="8193087" cy="468312"/>
            <a:chOff x="807" y="2727"/>
            <a:chExt cx="5387" cy="295"/>
          </a:xfrm>
        </p:grpSpPr>
        <p:sp>
          <p:nvSpPr>
            <p:cNvPr id="11" name="Text Box 13"/>
            <p:cNvSpPr txBox="1">
              <a:spLocks noChangeArrowheads="1"/>
            </p:cNvSpPr>
            <p:nvPr/>
          </p:nvSpPr>
          <p:spPr bwMode="auto">
            <a:xfrm>
              <a:off x="3926" y="2728"/>
              <a:ext cx="22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 dirty="0">
                  <a:solidFill>
                    <a:srgbClr val="FF0000"/>
                  </a:solidFill>
                </a:rPr>
                <a:t>a[0], a[1] </a:t>
              </a:r>
              <a:r>
                <a:rPr lang="en-US" altLang="en-US" sz="2000" dirty="0" err="1">
                  <a:solidFill>
                    <a:srgbClr val="FF0000"/>
                  </a:solidFill>
                </a:rPr>
                <a:t>là</a:t>
              </a:r>
              <a:r>
                <a:rPr lang="en-US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en-US" sz="2000" dirty="0" err="1">
                  <a:solidFill>
                    <a:srgbClr val="FF0000"/>
                  </a:solidFill>
                </a:rPr>
                <a:t>cặp</a:t>
              </a:r>
              <a:r>
                <a:rPr lang="en-US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en-US" sz="2000" dirty="0" err="1">
                  <a:solidFill>
                    <a:srgbClr val="FF0000"/>
                  </a:solidFill>
                </a:rPr>
                <a:t>nghịch</a:t>
              </a:r>
              <a:r>
                <a:rPr lang="en-US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en-US" sz="2000" dirty="0" err="1">
                  <a:solidFill>
                    <a:srgbClr val="FF0000"/>
                  </a:solidFill>
                </a:rPr>
                <a:t>thế</a:t>
              </a:r>
              <a:endParaRPr lang="en-US" altLang="en-US" sz="2000" dirty="0">
                <a:solidFill>
                  <a:srgbClr val="FF0000"/>
                </a:solidFill>
              </a:endParaRPr>
            </a:p>
          </p:txBody>
        </p:sp>
        <p:grpSp>
          <p:nvGrpSpPr>
            <p:cNvPr id="12" name="Group 15"/>
            <p:cNvGrpSpPr>
              <a:grpSpLocks/>
            </p:cNvGrpSpPr>
            <p:nvPr/>
          </p:nvGrpSpPr>
          <p:grpSpPr bwMode="auto">
            <a:xfrm>
              <a:off x="807" y="2727"/>
              <a:ext cx="3072" cy="295"/>
              <a:chOff x="807" y="2682"/>
              <a:chExt cx="3072" cy="295"/>
            </a:xfrm>
          </p:grpSpPr>
          <p:grpSp>
            <p:nvGrpSpPr>
              <p:cNvPr id="13" name="Group 11"/>
              <p:cNvGrpSpPr>
                <a:grpSpLocks/>
              </p:cNvGrpSpPr>
              <p:nvPr/>
            </p:nvGrpSpPr>
            <p:grpSpPr bwMode="auto">
              <a:xfrm>
                <a:off x="807" y="2682"/>
                <a:ext cx="3072" cy="294"/>
                <a:chOff x="2770" y="2637"/>
                <a:chExt cx="3072" cy="294"/>
              </a:xfrm>
            </p:grpSpPr>
            <p:sp>
              <p:nvSpPr>
                <p:cNvPr id="15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2770" y="2637"/>
                  <a:ext cx="768" cy="294"/>
                </a:xfrm>
                <a:prstGeom prst="rect">
                  <a:avLst/>
                </a:prstGeom>
                <a:gradFill rotWithShape="1">
                  <a:gsLst>
                    <a:gs pos="0">
                      <a:schemeClr val="bg1">
                        <a:alpha val="60001"/>
                      </a:schemeClr>
                    </a:gs>
                    <a:gs pos="100000">
                      <a:srgbClr val="33CC33"/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anose="05000000000000000000" pitchFamily="2" charset="2"/>
                    <a:buChar char="Ä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FontTx/>
                    <a:buNone/>
                  </a:pPr>
                  <a:r>
                    <a:rPr lang="en-US" altLang="en-US" sz="2400" b="1">
                      <a:latin typeface="VNI-Helve" pitchFamily="2" charset="0"/>
                    </a:rPr>
                    <a:t>34</a:t>
                  </a:r>
                </a:p>
              </p:txBody>
            </p:sp>
            <p:sp>
              <p:nvSpPr>
                <p:cNvPr id="16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3538" y="2637"/>
                  <a:ext cx="768" cy="294"/>
                </a:xfrm>
                <a:prstGeom prst="rect">
                  <a:avLst/>
                </a:prstGeom>
                <a:gradFill rotWithShape="1">
                  <a:gsLst>
                    <a:gs pos="0">
                      <a:schemeClr val="bg1">
                        <a:alpha val="60001"/>
                      </a:schemeClr>
                    </a:gs>
                    <a:gs pos="100000">
                      <a:srgbClr val="33CC33"/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anose="05000000000000000000" pitchFamily="2" charset="2"/>
                    <a:buChar char="Ä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FontTx/>
                    <a:buNone/>
                  </a:pPr>
                  <a:r>
                    <a:rPr lang="en-US" altLang="en-US" sz="2400" b="1" dirty="0">
                      <a:latin typeface="VNI-Helve" pitchFamily="2" charset="0"/>
                    </a:rPr>
                    <a:t>3</a:t>
                  </a:r>
                </a:p>
              </p:txBody>
            </p:sp>
            <p:sp>
              <p:nvSpPr>
                <p:cNvPr id="17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306" y="2637"/>
                  <a:ext cx="768" cy="294"/>
                </a:xfrm>
                <a:prstGeom prst="rect">
                  <a:avLst/>
                </a:prstGeom>
                <a:gradFill rotWithShape="1">
                  <a:gsLst>
                    <a:gs pos="0">
                      <a:schemeClr val="bg1">
                        <a:alpha val="60001"/>
                      </a:schemeClr>
                    </a:gs>
                    <a:gs pos="100000">
                      <a:srgbClr val="33CC33"/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anose="05000000000000000000" pitchFamily="2" charset="2"/>
                    <a:buChar char="Ä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FontTx/>
                    <a:buNone/>
                  </a:pPr>
                  <a:r>
                    <a:rPr lang="en-US" altLang="en-US" sz="2400" b="1">
                      <a:latin typeface="VNI-Helve" pitchFamily="2" charset="0"/>
                    </a:rPr>
                    <a:t>4</a:t>
                  </a:r>
                </a:p>
              </p:txBody>
            </p:sp>
            <p:sp>
              <p:nvSpPr>
                <p:cNvPr id="18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5074" y="2637"/>
                  <a:ext cx="768" cy="294"/>
                </a:xfrm>
                <a:prstGeom prst="rect">
                  <a:avLst/>
                </a:prstGeom>
                <a:gradFill rotWithShape="1">
                  <a:gsLst>
                    <a:gs pos="0">
                      <a:schemeClr val="bg1">
                        <a:alpha val="60001"/>
                      </a:schemeClr>
                    </a:gs>
                    <a:gs pos="100000">
                      <a:srgbClr val="33CC33"/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anose="05000000000000000000" pitchFamily="2" charset="2"/>
                    <a:buChar char="Ä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FontTx/>
                    <a:buNone/>
                  </a:pPr>
                  <a:r>
                    <a:rPr lang="en-US" altLang="en-US" sz="2400" b="1">
                      <a:latin typeface="VNI-Helve" pitchFamily="2" charset="0"/>
                    </a:rPr>
                    <a:t>8</a:t>
                  </a:r>
                </a:p>
              </p:txBody>
            </p:sp>
          </p:grpSp>
          <p:cxnSp>
            <p:nvCxnSpPr>
              <p:cNvPr id="14" name="AutoShape 14"/>
              <p:cNvCxnSpPr>
                <a:cxnSpLocks noChangeShapeType="1"/>
              </p:cNvCxnSpPr>
              <p:nvPr/>
            </p:nvCxnSpPr>
            <p:spPr bwMode="auto">
              <a:xfrm rot="16200000" flipH="1">
                <a:off x="1553" y="2593"/>
                <a:ext cx="1" cy="768"/>
              </a:xfrm>
              <a:prstGeom prst="bentConnector3">
                <a:avLst>
                  <a:gd name="adj1" fmla="val 13200000"/>
                </a:avLst>
              </a:prstGeom>
              <a:noFill/>
              <a:ln w="76200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243608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2054488" y="513102"/>
            <a:ext cx="6575310" cy="5175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en-US" sz="4000" b="1" dirty="0" err="1" smtClean="0"/>
              <a:t>Các</a:t>
            </a:r>
            <a:r>
              <a:rPr lang="en-US" altLang="en-US" sz="4000" b="1" dirty="0" smtClean="0"/>
              <a:t> </a:t>
            </a:r>
            <a:r>
              <a:rPr lang="en-US" altLang="en-US" sz="4000" b="1" dirty="0" err="1" smtClean="0"/>
              <a:t>thuật</a:t>
            </a:r>
            <a:r>
              <a:rPr lang="en-US" altLang="en-US" sz="4000" b="1" dirty="0" smtClean="0"/>
              <a:t> </a:t>
            </a:r>
            <a:r>
              <a:rPr lang="en-US" altLang="en-US" sz="4000" b="1" dirty="0" err="1" smtClean="0"/>
              <a:t>toán</a:t>
            </a:r>
            <a:r>
              <a:rPr lang="en-US" altLang="en-US" sz="4000" b="1" dirty="0" smtClean="0"/>
              <a:t> </a:t>
            </a:r>
            <a:r>
              <a:rPr lang="en-US" altLang="en-US" sz="4000" b="1" dirty="0" err="1" smtClean="0"/>
              <a:t>sắp</a:t>
            </a:r>
            <a:r>
              <a:rPr lang="en-US" altLang="en-US" sz="4000" b="1" dirty="0" smtClean="0"/>
              <a:t> </a:t>
            </a:r>
            <a:r>
              <a:rPr lang="en-US" altLang="en-US" sz="4000" b="1" dirty="0" err="1" smtClean="0"/>
              <a:t>xếp</a:t>
            </a:r>
            <a:endParaRPr lang="en-US" altLang="en-US" sz="4000" b="1" dirty="0"/>
          </a:p>
        </p:txBody>
      </p:sp>
      <p:sp>
        <p:nvSpPr>
          <p:cNvPr id="19" name="Rectangle 3"/>
          <p:cNvSpPr>
            <a:spLocks noGrp="1" noChangeArrowheads="1"/>
          </p:cNvSpPr>
          <p:nvPr>
            <p:ph idx="1"/>
          </p:nvPr>
        </p:nvSpPr>
        <p:spPr>
          <a:xfrm>
            <a:off x="574675" y="1348456"/>
            <a:ext cx="8569325" cy="54006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	1. </a:t>
            </a:r>
            <a:r>
              <a:rPr lang="en-US" altLang="en-US" dirty="0" err="1" smtClean="0">
                <a:solidFill>
                  <a:srgbClr val="C00000"/>
                </a:solidFill>
              </a:rPr>
              <a:t>Đổi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chỗ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trực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tiếp</a:t>
            </a:r>
            <a:r>
              <a:rPr lang="en-US" altLang="en-US" dirty="0" smtClean="0">
                <a:solidFill>
                  <a:srgbClr val="C00000"/>
                </a:solidFill>
              </a:rPr>
              <a:t> – Interchange Sort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	2. </a:t>
            </a:r>
            <a:r>
              <a:rPr lang="en-US" altLang="en-US" dirty="0" err="1" smtClean="0">
                <a:solidFill>
                  <a:srgbClr val="C00000"/>
                </a:solidFill>
              </a:rPr>
              <a:t>Chọn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trực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tiếp</a:t>
            </a:r>
            <a:r>
              <a:rPr lang="en-US" altLang="en-US" dirty="0" smtClean="0">
                <a:solidFill>
                  <a:srgbClr val="C00000"/>
                </a:solidFill>
              </a:rPr>
              <a:t> – Selection Sort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	3. </a:t>
            </a:r>
            <a:r>
              <a:rPr lang="en-US" altLang="en-US" dirty="0" err="1" smtClean="0">
                <a:solidFill>
                  <a:srgbClr val="C00000"/>
                </a:solidFill>
              </a:rPr>
              <a:t>Nổi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bọt</a:t>
            </a:r>
            <a:r>
              <a:rPr lang="en-US" altLang="en-US" dirty="0" smtClean="0">
                <a:solidFill>
                  <a:srgbClr val="C00000"/>
                </a:solidFill>
              </a:rPr>
              <a:t> – Bubble Sort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	4. Shaker Sort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	5. </a:t>
            </a:r>
            <a:r>
              <a:rPr lang="en-US" altLang="en-US" dirty="0" err="1" smtClean="0">
                <a:solidFill>
                  <a:srgbClr val="C00000"/>
                </a:solidFill>
              </a:rPr>
              <a:t>Chèn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trực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tiếp</a:t>
            </a:r>
            <a:r>
              <a:rPr lang="en-US" altLang="en-US" dirty="0" smtClean="0">
                <a:solidFill>
                  <a:srgbClr val="C00000"/>
                </a:solidFill>
              </a:rPr>
              <a:t> – Insertion Sort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	6. </a:t>
            </a:r>
            <a:r>
              <a:rPr lang="en-US" altLang="en-US" dirty="0" err="1" smtClean="0">
                <a:solidFill>
                  <a:srgbClr val="C00000"/>
                </a:solidFill>
              </a:rPr>
              <a:t>Chèn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nhị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phân</a:t>
            </a:r>
            <a:r>
              <a:rPr lang="en-US" altLang="en-US" dirty="0" smtClean="0">
                <a:solidFill>
                  <a:srgbClr val="C00000"/>
                </a:solidFill>
              </a:rPr>
              <a:t> – Binary Insertion Sort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	7. Shell Sort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	8. Heap Sort</a:t>
            </a:r>
            <a:r>
              <a:rPr lang="en-US" altLang="en-US" b="1" dirty="0" smtClean="0">
                <a:solidFill>
                  <a:srgbClr val="C00000"/>
                </a:solidFill>
              </a:rPr>
              <a:t> </a:t>
            </a:r>
            <a:endParaRPr lang="en-US" altLang="en-US" dirty="0" smtClean="0">
              <a:solidFill>
                <a:srgbClr val="C00000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	9. Quick Sort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	10. Merge Sort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	11. Radix Sort</a:t>
            </a:r>
          </a:p>
        </p:txBody>
      </p:sp>
    </p:spTree>
    <p:extLst>
      <p:ext uri="{BB962C8B-B14F-4D97-AF65-F5344CB8AC3E}">
        <p14:creationId xmlns:p14="http://schemas.microsoft.com/office/powerpoint/2010/main" val="132490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2089934" y="188351"/>
            <a:ext cx="6575310" cy="1010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en-US" sz="4000" b="1" dirty="0" err="1" smtClean="0">
                <a:solidFill>
                  <a:srgbClr val="FF0000"/>
                </a:solidFill>
              </a:rPr>
              <a:t>Thuật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toán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sắp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xếp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đổi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chỗ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trực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tiếp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- </a:t>
            </a:r>
            <a:r>
              <a:rPr lang="en-US" altLang="en-US" sz="4000" b="1" dirty="0">
                <a:solidFill>
                  <a:srgbClr val="FF0000"/>
                </a:solidFill>
              </a:rPr>
              <a:t>Interchange Sort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669505" y="1578561"/>
            <a:ext cx="7905750" cy="3930650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spcBef>
                <a:spcPct val="60000"/>
              </a:spcBef>
            </a:pPr>
            <a:r>
              <a:rPr lang="en-US" altLang="en-US" b="1" dirty="0" smtClean="0">
                <a:solidFill>
                  <a:srgbClr val="C00000"/>
                </a:solidFill>
              </a:rPr>
              <a:t>Ý </a:t>
            </a:r>
            <a:r>
              <a:rPr lang="en-US" altLang="en-US" b="1" dirty="0" err="1" smtClean="0">
                <a:solidFill>
                  <a:srgbClr val="C00000"/>
                </a:solidFill>
              </a:rPr>
              <a:t>tưởng</a:t>
            </a:r>
            <a:r>
              <a:rPr lang="en-US" altLang="en-US" dirty="0" smtClean="0">
                <a:solidFill>
                  <a:srgbClr val="C00000"/>
                </a:solidFill>
              </a:rPr>
              <a:t>: </a:t>
            </a:r>
            <a:r>
              <a:rPr lang="en-US" altLang="en-US" dirty="0" err="1" smtClean="0">
                <a:solidFill>
                  <a:srgbClr val="C00000"/>
                </a:solidFill>
              </a:rPr>
              <a:t>Xuất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phát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từ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đầu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dãy</a:t>
            </a:r>
            <a:r>
              <a:rPr lang="en-US" altLang="en-US" dirty="0" smtClean="0">
                <a:solidFill>
                  <a:srgbClr val="C00000"/>
                </a:solidFill>
              </a:rPr>
              <a:t>, </a:t>
            </a:r>
            <a:r>
              <a:rPr lang="en-US" altLang="en-US" dirty="0" err="1" smtClean="0">
                <a:solidFill>
                  <a:srgbClr val="C00000"/>
                </a:solidFill>
              </a:rPr>
              <a:t>tìm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tất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các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các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nghịch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thế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chứa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phần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tử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này</a:t>
            </a:r>
            <a:r>
              <a:rPr lang="en-US" altLang="en-US" dirty="0" smtClean="0">
                <a:solidFill>
                  <a:srgbClr val="C00000"/>
                </a:solidFill>
              </a:rPr>
              <a:t>, </a:t>
            </a:r>
            <a:r>
              <a:rPr lang="en-US" altLang="en-US" dirty="0" err="1" smtClean="0">
                <a:solidFill>
                  <a:srgbClr val="C00000"/>
                </a:solidFill>
              </a:rPr>
              <a:t>triệt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tiêu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chúng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bằng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cách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đổi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chỗ</a:t>
            </a:r>
            <a:r>
              <a:rPr lang="en-US" altLang="en-US" dirty="0" smtClean="0">
                <a:solidFill>
                  <a:srgbClr val="C00000"/>
                </a:solidFill>
              </a:rPr>
              <a:t> 2 </a:t>
            </a:r>
            <a:r>
              <a:rPr lang="en-US" altLang="en-US" dirty="0" err="1" smtClean="0">
                <a:solidFill>
                  <a:srgbClr val="C00000"/>
                </a:solidFill>
              </a:rPr>
              <a:t>phần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tử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trong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cặp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nghịch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thế</a:t>
            </a:r>
            <a:r>
              <a:rPr lang="en-US" altLang="en-US" dirty="0" smtClean="0">
                <a:solidFill>
                  <a:srgbClr val="C00000"/>
                </a:solidFill>
              </a:rPr>
              <a:t>. </a:t>
            </a:r>
            <a:r>
              <a:rPr lang="en-US" altLang="en-US" dirty="0" err="1" smtClean="0">
                <a:solidFill>
                  <a:srgbClr val="C00000"/>
                </a:solidFill>
              </a:rPr>
              <a:t>Lặp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lại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xử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lý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trên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với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phần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tử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kế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trong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dãy</a:t>
            </a:r>
            <a:r>
              <a:rPr lang="en-US" altLang="en-US" dirty="0" smtClean="0">
                <a:solidFill>
                  <a:srgbClr val="C00000"/>
                </a:solidFill>
              </a:rPr>
              <a:t>.</a:t>
            </a:r>
          </a:p>
          <a:p>
            <a:pPr algn="just" eaLnBrk="1" hangingPunct="1">
              <a:spcBef>
                <a:spcPct val="60000"/>
              </a:spcBef>
              <a:buFont typeface="Wingdings" panose="05000000000000000000" pitchFamily="2" charset="2"/>
              <a:buNone/>
            </a:pPr>
            <a:endParaRPr lang="en-US" altLang="en-US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99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2089934" y="188351"/>
            <a:ext cx="6575310" cy="1010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en-US" sz="4000" b="1" dirty="0" err="1" smtClean="0">
                <a:solidFill>
                  <a:srgbClr val="FF0000"/>
                </a:solidFill>
              </a:rPr>
              <a:t>Các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bước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thực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hiện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giải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thuật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- </a:t>
            </a:r>
            <a:r>
              <a:rPr lang="en-US" altLang="en-US" sz="4000" b="1" dirty="0">
                <a:solidFill>
                  <a:srgbClr val="FF0000"/>
                </a:solidFill>
              </a:rPr>
              <a:t>Interchange Sort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692696" y="1386722"/>
            <a:ext cx="8499475" cy="5176838"/>
          </a:xfrm>
        </p:spPr>
        <p:txBody>
          <a:bodyPr/>
          <a:lstStyle/>
          <a:p>
            <a:pPr eaLnBrk="1" hangingPunct="1"/>
            <a:r>
              <a:rPr lang="en-US" altLang="en-US" u="sng" dirty="0" err="1" smtClean="0">
                <a:solidFill>
                  <a:srgbClr val="C00000"/>
                </a:solidFill>
              </a:rPr>
              <a:t>Bước</a:t>
            </a:r>
            <a:r>
              <a:rPr lang="en-US" altLang="en-US" u="sng" dirty="0" smtClean="0">
                <a:solidFill>
                  <a:srgbClr val="C00000"/>
                </a:solidFill>
              </a:rPr>
              <a:t> 1</a:t>
            </a:r>
            <a:r>
              <a:rPr lang="en-US" altLang="en-US" dirty="0" smtClean="0">
                <a:solidFill>
                  <a:srgbClr val="C00000"/>
                </a:solidFill>
              </a:rPr>
              <a:t>: </a:t>
            </a:r>
            <a:r>
              <a:rPr lang="en-US" altLang="en-US" dirty="0" err="1" smtClean="0">
                <a:solidFill>
                  <a:srgbClr val="C00000"/>
                </a:solidFill>
              </a:rPr>
              <a:t>i</a:t>
            </a:r>
            <a:r>
              <a:rPr lang="en-US" altLang="en-US" dirty="0" smtClean="0">
                <a:solidFill>
                  <a:srgbClr val="C00000"/>
                </a:solidFill>
              </a:rPr>
              <a:t> = 0; 	</a:t>
            </a:r>
            <a:r>
              <a:rPr lang="en-US" altLang="en-US" sz="2000" i="1" dirty="0" smtClean="0">
                <a:solidFill>
                  <a:srgbClr val="C00000"/>
                </a:solidFill>
              </a:rPr>
              <a:t>// </a:t>
            </a:r>
            <a:r>
              <a:rPr lang="en-US" altLang="en-US" sz="2000" i="1" dirty="0" err="1" smtClean="0">
                <a:solidFill>
                  <a:srgbClr val="C00000"/>
                </a:solidFill>
              </a:rPr>
              <a:t>bắt</a:t>
            </a:r>
            <a:r>
              <a:rPr lang="en-US" altLang="en-US" sz="20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000" i="1" dirty="0" err="1" smtClean="0">
                <a:solidFill>
                  <a:srgbClr val="C00000"/>
                </a:solidFill>
              </a:rPr>
              <a:t>đầu</a:t>
            </a:r>
            <a:r>
              <a:rPr lang="en-US" altLang="en-US" sz="20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000" i="1" dirty="0" err="1" smtClean="0">
                <a:solidFill>
                  <a:srgbClr val="C00000"/>
                </a:solidFill>
              </a:rPr>
              <a:t>từ</a:t>
            </a:r>
            <a:r>
              <a:rPr lang="en-US" altLang="en-US" sz="20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000" i="1" dirty="0" err="1" smtClean="0">
                <a:solidFill>
                  <a:srgbClr val="C00000"/>
                </a:solidFill>
              </a:rPr>
              <a:t>đầu</a:t>
            </a:r>
            <a:r>
              <a:rPr lang="en-US" altLang="en-US" sz="20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000" i="1" dirty="0" err="1" smtClean="0">
                <a:solidFill>
                  <a:srgbClr val="C00000"/>
                </a:solidFill>
              </a:rPr>
              <a:t>dãy</a:t>
            </a:r>
            <a:r>
              <a:rPr lang="en-US" altLang="en-US" sz="2000" i="1" dirty="0" smtClean="0">
                <a:solidFill>
                  <a:srgbClr val="C00000"/>
                </a:solidFill>
              </a:rPr>
              <a:t> </a:t>
            </a:r>
          </a:p>
          <a:p>
            <a:pPr eaLnBrk="1" hangingPunct="1"/>
            <a:r>
              <a:rPr lang="en-US" altLang="en-US" u="sng" dirty="0" err="1" smtClean="0">
                <a:solidFill>
                  <a:srgbClr val="C00000"/>
                </a:solidFill>
              </a:rPr>
              <a:t>Bước</a:t>
            </a:r>
            <a:r>
              <a:rPr lang="en-US" altLang="en-US" u="sng" dirty="0" smtClean="0">
                <a:solidFill>
                  <a:srgbClr val="C00000"/>
                </a:solidFill>
              </a:rPr>
              <a:t> 2</a:t>
            </a:r>
            <a:r>
              <a:rPr lang="en-US" altLang="en-US" dirty="0" smtClean="0">
                <a:solidFill>
                  <a:srgbClr val="C00000"/>
                </a:solidFill>
              </a:rPr>
              <a:t>: j = i+1; </a:t>
            </a:r>
            <a:r>
              <a:rPr lang="en-US" altLang="en-US" sz="2000" i="1" dirty="0" smtClean="0">
                <a:solidFill>
                  <a:srgbClr val="C00000"/>
                </a:solidFill>
              </a:rPr>
              <a:t>//</a:t>
            </a:r>
            <a:r>
              <a:rPr lang="en-US" altLang="en-US" sz="2000" i="1" dirty="0" err="1" smtClean="0">
                <a:solidFill>
                  <a:srgbClr val="C00000"/>
                </a:solidFill>
              </a:rPr>
              <a:t>tìm</a:t>
            </a:r>
            <a:r>
              <a:rPr lang="en-US" altLang="en-US" sz="20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000" i="1" dirty="0" err="1" smtClean="0">
                <a:solidFill>
                  <a:srgbClr val="C00000"/>
                </a:solidFill>
              </a:rPr>
              <a:t>các</a:t>
            </a:r>
            <a:r>
              <a:rPr lang="en-US" altLang="en-US" sz="20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000" i="1" dirty="0" err="1" smtClean="0">
                <a:solidFill>
                  <a:srgbClr val="C00000"/>
                </a:solidFill>
              </a:rPr>
              <a:t>nghịch</a:t>
            </a:r>
            <a:r>
              <a:rPr lang="en-US" altLang="en-US" sz="20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000" i="1" dirty="0" err="1" smtClean="0">
                <a:solidFill>
                  <a:srgbClr val="C00000"/>
                </a:solidFill>
              </a:rPr>
              <a:t>thế</a:t>
            </a:r>
            <a:r>
              <a:rPr lang="en-US" altLang="en-US" sz="20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000" i="1" dirty="0" err="1" smtClean="0">
                <a:solidFill>
                  <a:srgbClr val="C00000"/>
                </a:solidFill>
              </a:rPr>
              <a:t>với</a:t>
            </a:r>
            <a:r>
              <a:rPr lang="en-US" altLang="en-US" sz="2000" i="1" dirty="0" smtClean="0">
                <a:solidFill>
                  <a:srgbClr val="C00000"/>
                </a:solidFill>
              </a:rPr>
              <a:t> a[</a:t>
            </a:r>
            <a:r>
              <a:rPr lang="en-US" altLang="en-US" sz="2000" i="1" dirty="0" err="1" smtClean="0">
                <a:solidFill>
                  <a:srgbClr val="C00000"/>
                </a:solidFill>
              </a:rPr>
              <a:t>i</a:t>
            </a:r>
            <a:r>
              <a:rPr lang="en-US" altLang="en-US" sz="2000" i="1" dirty="0" smtClean="0">
                <a:solidFill>
                  <a:srgbClr val="C00000"/>
                </a:solidFill>
              </a:rPr>
              <a:t>] </a:t>
            </a:r>
          </a:p>
          <a:p>
            <a:pPr eaLnBrk="1" hangingPunct="1"/>
            <a:r>
              <a:rPr lang="en-US" altLang="en-US" u="sng" dirty="0" err="1" smtClean="0">
                <a:solidFill>
                  <a:srgbClr val="C00000"/>
                </a:solidFill>
              </a:rPr>
              <a:t>Bước</a:t>
            </a:r>
            <a:r>
              <a:rPr lang="en-US" altLang="en-US" u="sng" dirty="0" smtClean="0">
                <a:solidFill>
                  <a:srgbClr val="C00000"/>
                </a:solidFill>
              </a:rPr>
              <a:t> 3</a:t>
            </a:r>
            <a:r>
              <a:rPr lang="en-US" altLang="en-US" dirty="0" smtClean="0">
                <a:solidFill>
                  <a:srgbClr val="C00000"/>
                </a:solidFill>
              </a:rPr>
              <a:t>: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			</a:t>
            </a:r>
            <a:r>
              <a:rPr lang="en-US" altLang="en-US" dirty="0" err="1" smtClean="0">
                <a:solidFill>
                  <a:srgbClr val="C00000"/>
                </a:solidFill>
              </a:rPr>
              <a:t>Trong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khi</a:t>
            </a:r>
            <a:r>
              <a:rPr lang="en-US" altLang="en-US" dirty="0" smtClean="0">
                <a:solidFill>
                  <a:srgbClr val="C00000"/>
                </a:solidFill>
              </a:rPr>
              <a:t> j &lt; N </a:t>
            </a:r>
            <a:r>
              <a:rPr lang="en-US" altLang="en-US" dirty="0" err="1" smtClean="0">
                <a:solidFill>
                  <a:srgbClr val="C00000"/>
                </a:solidFill>
              </a:rPr>
              <a:t>thực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hiện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				</a:t>
            </a:r>
            <a:r>
              <a:rPr lang="en-US" altLang="en-US" dirty="0" err="1" smtClean="0">
                <a:solidFill>
                  <a:srgbClr val="C00000"/>
                </a:solidFill>
              </a:rPr>
              <a:t>Nếu</a:t>
            </a:r>
            <a:r>
              <a:rPr lang="en-US" altLang="en-US" dirty="0" smtClean="0">
                <a:solidFill>
                  <a:srgbClr val="C00000"/>
                </a:solidFill>
              </a:rPr>
              <a:t> a[j]&lt;a[</a:t>
            </a:r>
            <a:r>
              <a:rPr lang="en-US" altLang="en-US" dirty="0" err="1" smtClean="0">
                <a:solidFill>
                  <a:srgbClr val="C00000"/>
                </a:solidFill>
              </a:rPr>
              <a:t>i</a:t>
            </a:r>
            <a:r>
              <a:rPr lang="en-US" altLang="en-US" dirty="0" smtClean="0">
                <a:solidFill>
                  <a:srgbClr val="C00000"/>
                </a:solidFill>
              </a:rPr>
              <a:t>] </a:t>
            </a:r>
            <a:r>
              <a:rPr lang="en-US" altLang="en-US" sz="2000" i="1" dirty="0" smtClean="0">
                <a:solidFill>
                  <a:srgbClr val="C00000"/>
                </a:solidFill>
              </a:rPr>
              <a:t>//</a:t>
            </a:r>
            <a:r>
              <a:rPr lang="en-US" altLang="en-US" sz="2000" i="1" dirty="0" err="1" smtClean="0">
                <a:solidFill>
                  <a:srgbClr val="C00000"/>
                </a:solidFill>
              </a:rPr>
              <a:t>xét</a:t>
            </a:r>
            <a:r>
              <a:rPr lang="en-US" altLang="en-US" sz="20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000" i="1" dirty="0" err="1" smtClean="0">
                <a:solidFill>
                  <a:srgbClr val="C00000"/>
                </a:solidFill>
              </a:rPr>
              <a:t>cặp</a:t>
            </a:r>
            <a:r>
              <a:rPr lang="en-US" altLang="en-US" sz="2000" i="1" dirty="0" smtClean="0">
                <a:solidFill>
                  <a:srgbClr val="C00000"/>
                </a:solidFill>
              </a:rPr>
              <a:t> a[</a:t>
            </a:r>
            <a:r>
              <a:rPr lang="en-US" altLang="en-US" sz="2000" i="1" dirty="0" err="1" smtClean="0">
                <a:solidFill>
                  <a:srgbClr val="C00000"/>
                </a:solidFill>
              </a:rPr>
              <a:t>i</a:t>
            </a:r>
            <a:r>
              <a:rPr lang="en-US" altLang="en-US" sz="2000" i="1" dirty="0" smtClean="0">
                <a:solidFill>
                  <a:srgbClr val="C00000"/>
                </a:solidFill>
              </a:rPr>
              <a:t>], a[j]</a:t>
            </a:r>
            <a:r>
              <a:rPr lang="en-US" altLang="en-US" sz="2000" dirty="0" smtClean="0">
                <a:solidFill>
                  <a:srgbClr val="C00000"/>
                </a:solidFill>
              </a:rPr>
              <a:t>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					Swap(a[</a:t>
            </a:r>
            <a:r>
              <a:rPr lang="en-US" altLang="en-US" dirty="0" err="1" smtClean="0">
                <a:solidFill>
                  <a:srgbClr val="C00000"/>
                </a:solidFill>
              </a:rPr>
              <a:t>i</a:t>
            </a:r>
            <a:r>
              <a:rPr lang="en-US" altLang="en-US" dirty="0" smtClean="0">
                <a:solidFill>
                  <a:srgbClr val="C00000"/>
                </a:solidFill>
              </a:rPr>
              <a:t>]</a:t>
            </a:r>
            <a:r>
              <a:rPr lang="en-US" altLang="en-US" dirty="0" smtClean="0">
                <a:solidFill>
                  <a:srgbClr val="C00000"/>
                </a:solidFill>
                <a:sym typeface="Symbol" panose="05050102010706020507" pitchFamily="18" charset="2"/>
              </a:rPr>
              <a:t>,</a:t>
            </a:r>
            <a:r>
              <a:rPr lang="en-US" altLang="en-US" dirty="0" smtClean="0">
                <a:solidFill>
                  <a:srgbClr val="C00000"/>
                </a:solidFill>
              </a:rPr>
              <a:t>a[j]);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			j = j+1;		</a:t>
            </a:r>
          </a:p>
          <a:p>
            <a:pPr eaLnBrk="1" hangingPunct="1"/>
            <a:r>
              <a:rPr lang="en-US" altLang="en-US" u="sng" dirty="0" err="1" smtClean="0">
                <a:solidFill>
                  <a:srgbClr val="C00000"/>
                </a:solidFill>
              </a:rPr>
              <a:t>Bước</a:t>
            </a:r>
            <a:r>
              <a:rPr lang="en-US" altLang="en-US" u="sng" dirty="0" smtClean="0">
                <a:solidFill>
                  <a:srgbClr val="C00000"/>
                </a:solidFill>
              </a:rPr>
              <a:t> 4</a:t>
            </a:r>
            <a:r>
              <a:rPr lang="en-US" altLang="en-US" dirty="0" smtClean="0">
                <a:solidFill>
                  <a:srgbClr val="C00000"/>
                </a:solidFill>
              </a:rPr>
              <a:t>: </a:t>
            </a:r>
            <a:r>
              <a:rPr lang="en-US" altLang="en-US" dirty="0" err="1" smtClean="0">
                <a:solidFill>
                  <a:srgbClr val="C00000"/>
                </a:solidFill>
              </a:rPr>
              <a:t>i</a:t>
            </a:r>
            <a:r>
              <a:rPr lang="en-US" altLang="en-US" dirty="0" smtClean="0">
                <a:solidFill>
                  <a:srgbClr val="C00000"/>
                </a:solidFill>
              </a:rPr>
              <a:t> = i+1;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			</a:t>
            </a:r>
            <a:r>
              <a:rPr lang="en-US" altLang="en-US" dirty="0" err="1" smtClean="0">
                <a:solidFill>
                  <a:srgbClr val="C00000"/>
                </a:solidFill>
              </a:rPr>
              <a:t>Nếu</a:t>
            </a:r>
            <a:r>
              <a:rPr lang="en-US" altLang="en-US" dirty="0" smtClean="0">
                <a:solidFill>
                  <a:srgbClr val="C00000"/>
                </a:solidFill>
              </a:rPr>
              <a:t>  </a:t>
            </a:r>
            <a:r>
              <a:rPr lang="en-US" altLang="en-US" dirty="0" err="1" smtClean="0">
                <a:solidFill>
                  <a:srgbClr val="C00000"/>
                </a:solidFill>
              </a:rPr>
              <a:t>i</a:t>
            </a:r>
            <a:r>
              <a:rPr lang="en-US" altLang="en-US" dirty="0" smtClean="0">
                <a:solidFill>
                  <a:srgbClr val="C00000"/>
                </a:solidFill>
              </a:rPr>
              <a:t> &lt; N-1: </a:t>
            </a:r>
            <a:r>
              <a:rPr lang="en-US" altLang="en-US" dirty="0" err="1" smtClean="0">
                <a:solidFill>
                  <a:srgbClr val="C00000"/>
                </a:solidFill>
              </a:rPr>
              <a:t>Lặp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lại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Bước</a:t>
            </a:r>
            <a:r>
              <a:rPr lang="en-US" altLang="en-US" dirty="0" smtClean="0">
                <a:solidFill>
                  <a:srgbClr val="C00000"/>
                </a:solidFill>
              </a:rPr>
              <a:t> 2.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			</a:t>
            </a:r>
            <a:r>
              <a:rPr lang="en-US" altLang="en-US" dirty="0" err="1" smtClean="0">
                <a:solidFill>
                  <a:srgbClr val="C00000"/>
                </a:solidFill>
              </a:rPr>
              <a:t>Ngược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lại</a:t>
            </a:r>
            <a:r>
              <a:rPr lang="en-US" altLang="en-US" dirty="0" smtClean="0">
                <a:solidFill>
                  <a:srgbClr val="C00000"/>
                </a:solidFill>
              </a:rPr>
              <a:t>:  </a:t>
            </a:r>
            <a:r>
              <a:rPr lang="en-US" altLang="en-US" dirty="0" err="1" smtClean="0">
                <a:solidFill>
                  <a:srgbClr val="C00000"/>
                </a:solidFill>
              </a:rPr>
              <a:t>Dừng</a:t>
            </a:r>
            <a:r>
              <a:rPr lang="en-US" altLang="en-US" dirty="0" smtClean="0">
                <a:solidFill>
                  <a:srgbClr val="C0000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417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2089934" y="200662"/>
            <a:ext cx="657531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en-US" sz="4000" b="1" dirty="0" smtClean="0">
                <a:solidFill>
                  <a:srgbClr val="FF0000"/>
                </a:solidFill>
              </a:rPr>
              <a:t>Minh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họa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giải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thuật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- </a:t>
            </a:r>
            <a:r>
              <a:rPr lang="en-US" altLang="en-US" sz="4000" b="1" dirty="0">
                <a:solidFill>
                  <a:srgbClr val="FF0000"/>
                </a:solidFill>
              </a:rPr>
              <a:t>Interchange Sort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337717" y="1531560"/>
            <a:ext cx="8569325" cy="1447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Cho </a:t>
            </a:r>
            <a:r>
              <a:rPr lang="en-US" altLang="en-US" dirty="0" err="1" smtClean="0"/>
              <a:t>dãy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số</a:t>
            </a:r>
            <a:r>
              <a:rPr lang="en-US" altLang="en-US" dirty="0" smtClean="0"/>
              <a:t> a:  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/>
              <a:t>		12	  2	8	5	1	6	4	15 </a:t>
            </a:r>
          </a:p>
        </p:txBody>
      </p:sp>
      <p:grpSp>
        <p:nvGrpSpPr>
          <p:cNvPr id="11" name="Group 15"/>
          <p:cNvGrpSpPr>
            <a:grpSpLocks/>
          </p:cNvGrpSpPr>
          <p:nvPr/>
        </p:nvGrpSpPr>
        <p:grpSpPr bwMode="auto">
          <a:xfrm>
            <a:off x="672182" y="2807788"/>
            <a:ext cx="7993062" cy="1728787"/>
            <a:chOff x="897" y="1389"/>
            <a:chExt cx="4899" cy="998"/>
          </a:xfrm>
        </p:grpSpPr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" y="1389"/>
              <a:ext cx="4899" cy="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1623" y="2115"/>
              <a:ext cx="36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j=1</a:t>
              </a:r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1033" y="2115"/>
              <a:ext cx="36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i=0</a:t>
              </a:r>
            </a:p>
          </p:txBody>
        </p:sp>
      </p:grpSp>
      <p:grpSp>
        <p:nvGrpSpPr>
          <p:cNvPr id="15" name="Group 19"/>
          <p:cNvGrpSpPr>
            <a:grpSpLocks/>
          </p:cNvGrpSpPr>
          <p:nvPr/>
        </p:nvGrpSpPr>
        <p:grpSpPr bwMode="auto">
          <a:xfrm>
            <a:off x="671109" y="4618570"/>
            <a:ext cx="7848600" cy="1800225"/>
            <a:chOff x="807" y="2704"/>
            <a:chExt cx="4944" cy="1134"/>
          </a:xfrm>
        </p:grpSpPr>
        <p:pic>
          <p:nvPicPr>
            <p:cNvPr id="16" name="Picture 1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" y="2704"/>
              <a:ext cx="4944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955" y="3538"/>
              <a:ext cx="3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i=0</a:t>
              </a:r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3404" y="3533"/>
              <a:ext cx="5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j=4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125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2089934" y="200662"/>
            <a:ext cx="657531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en-US" sz="4000" b="1" dirty="0" smtClean="0">
                <a:solidFill>
                  <a:srgbClr val="FF0000"/>
                </a:solidFill>
              </a:rPr>
              <a:t>Minh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họa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giải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thuật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- </a:t>
            </a:r>
            <a:r>
              <a:rPr lang="en-US" altLang="en-US" sz="4000" b="1" dirty="0">
                <a:solidFill>
                  <a:srgbClr val="FF0000"/>
                </a:solidFill>
              </a:rPr>
              <a:t>Interchange Sort</a:t>
            </a:r>
          </a:p>
        </p:txBody>
      </p:sp>
      <p:grpSp>
        <p:nvGrpSpPr>
          <p:cNvPr id="19" name="Group 21"/>
          <p:cNvGrpSpPr>
            <a:grpSpLocks/>
          </p:cNvGrpSpPr>
          <p:nvPr/>
        </p:nvGrpSpPr>
        <p:grpSpPr bwMode="auto">
          <a:xfrm>
            <a:off x="838259" y="1475334"/>
            <a:ext cx="7982417" cy="1302863"/>
            <a:chOff x="761" y="663"/>
            <a:chExt cx="5171" cy="1089"/>
          </a:xfrm>
        </p:grpSpPr>
        <p:pic>
          <p:nvPicPr>
            <p:cNvPr id="20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" y="663"/>
              <a:ext cx="5171" cy="1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 Box 11"/>
            <p:cNvSpPr txBox="1">
              <a:spLocks noChangeArrowheads="1"/>
            </p:cNvSpPr>
            <p:nvPr/>
          </p:nvSpPr>
          <p:spPr bwMode="auto">
            <a:xfrm>
              <a:off x="1487" y="1389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 dirty="0" err="1"/>
                <a:t>i</a:t>
              </a:r>
              <a:r>
                <a:rPr lang="en-US" altLang="en-US" sz="1800" dirty="0"/>
                <a:t>=1</a:t>
              </a:r>
            </a:p>
          </p:txBody>
        </p:sp>
        <p:sp>
          <p:nvSpPr>
            <p:cNvPr id="26" name="Text Box 12"/>
            <p:cNvSpPr txBox="1">
              <a:spLocks noChangeArrowheads="1"/>
            </p:cNvSpPr>
            <p:nvPr/>
          </p:nvSpPr>
          <p:spPr bwMode="auto">
            <a:xfrm>
              <a:off x="2122" y="1434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j=2</a:t>
              </a:r>
            </a:p>
          </p:txBody>
        </p:sp>
      </p:grpSp>
      <p:grpSp>
        <p:nvGrpSpPr>
          <p:cNvPr id="27" name="Group 20"/>
          <p:cNvGrpSpPr>
            <a:grpSpLocks/>
          </p:cNvGrpSpPr>
          <p:nvPr/>
        </p:nvGrpSpPr>
        <p:grpSpPr bwMode="auto">
          <a:xfrm>
            <a:off x="822217" y="2949175"/>
            <a:ext cx="7982417" cy="1476339"/>
            <a:chOff x="761" y="1788"/>
            <a:chExt cx="5171" cy="1234"/>
          </a:xfrm>
        </p:grpSpPr>
        <p:pic>
          <p:nvPicPr>
            <p:cNvPr id="29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" y="1788"/>
              <a:ext cx="5171" cy="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 Box 13"/>
            <p:cNvSpPr txBox="1">
              <a:spLocks noChangeArrowheads="1"/>
            </p:cNvSpPr>
            <p:nvPr/>
          </p:nvSpPr>
          <p:spPr bwMode="auto">
            <a:xfrm>
              <a:off x="1532" y="2564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i=1</a:t>
              </a:r>
            </a:p>
          </p:txBody>
        </p:sp>
        <p:sp>
          <p:nvSpPr>
            <p:cNvPr id="31" name="Text Box 14"/>
            <p:cNvSpPr txBox="1">
              <a:spLocks noChangeArrowheads="1"/>
            </p:cNvSpPr>
            <p:nvPr/>
          </p:nvSpPr>
          <p:spPr bwMode="auto">
            <a:xfrm>
              <a:off x="2848" y="2614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j=3</a:t>
              </a:r>
            </a:p>
          </p:txBody>
        </p:sp>
      </p:grpSp>
      <p:grpSp>
        <p:nvGrpSpPr>
          <p:cNvPr id="32" name="Group 19"/>
          <p:cNvGrpSpPr>
            <a:grpSpLocks/>
          </p:cNvGrpSpPr>
          <p:nvPr/>
        </p:nvGrpSpPr>
        <p:grpSpPr bwMode="auto">
          <a:xfrm>
            <a:off x="873815" y="4691710"/>
            <a:ext cx="7982417" cy="1444036"/>
            <a:chOff x="807" y="3067"/>
            <a:chExt cx="5171" cy="1207"/>
          </a:xfrm>
        </p:grpSpPr>
        <p:pic>
          <p:nvPicPr>
            <p:cNvPr id="33" name="Picture 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" y="3067"/>
              <a:ext cx="5171" cy="1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 Box 15"/>
            <p:cNvSpPr txBox="1">
              <a:spLocks noChangeArrowheads="1"/>
            </p:cNvSpPr>
            <p:nvPr/>
          </p:nvSpPr>
          <p:spPr bwMode="auto">
            <a:xfrm>
              <a:off x="1532" y="3941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i=1</a:t>
              </a:r>
            </a:p>
          </p:txBody>
        </p:sp>
        <p:sp>
          <p:nvSpPr>
            <p:cNvPr id="35" name="Text Box 16"/>
            <p:cNvSpPr txBox="1">
              <a:spLocks noChangeArrowheads="1"/>
            </p:cNvSpPr>
            <p:nvPr/>
          </p:nvSpPr>
          <p:spPr bwMode="auto">
            <a:xfrm>
              <a:off x="3483" y="3958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j=4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112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2089934" y="200662"/>
            <a:ext cx="657531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en-US" sz="4000" b="1" dirty="0" smtClean="0">
                <a:solidFill>
                  <a:srgbClr val="FF0000"/>
                </a:solidFill>
              </a:rPr>
              <a:t>Minh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họa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giải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thuật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- </a:t>
            </a:r>
            <a:r>
              <a:rPr lang="en-US" altLang="en-US" sz="4000" b="1" dirty="0">
                <a:solidFill>
                  <a:srgbClr val="FF0000"/>
                </a:solidFill>
              </a:rPr>
              <a:t>Interchange Sort</a:t>
            </a:r>
          </a:p>
        </p:txBody>
      </p:sp>
      <p:grpSp>
        <p:nvGrpSpPr>
          <p:cNvPr id="36" name="Group 25"/>
          <p:cNvGrpSpPr>
            <a:grpSpLocks/>
          </p:cNvGrpSpPr>
          <p:nvPr/>
        </p:nvGrpSpPr>
        <p:grpSpPr bwMode="auto">
          <a:xfrm>
            <a:off x="631658" y="5105400"/>
            <a:ext cx="7830815" cy="1455061"/>
            <a:chOff x="716" y="3203"/>
            <a:chExt cx="5352" cy="1117"/>
          </a:xfrm>
        </p:grpSpPr>
        <p:pic>
          <p:nvPicPr>
            <p:cNvPr id="37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" y="3203"/>
              <a:ext cx="5352" cy="1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Text Box 17"/>
            <p:cNvSpPr txBox="1">
              <a:spLocks noChangeArrowheads="1"/>
            </p:cNvSpPr>
            <p:nvPr/>
          </p:nvSpPr>
          <p:spPr bwMode="auto">
            <a:xfrm>
              <a:off x="2213" y="3974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i=2</a:t>
              </a:r>
            </a:p>
          </p:txBody>
        </p:sp>
        <p:sp>
          <p:nvSpPr>
            <p:cNvPr id="39" name="Text Box 18"/>
            <p:cNvSpPr txBox="1">
              <a:spLocks noChangeArrowheads="1"/>
            </p:cNvSpPr>
            <p:nvPr/>
          </p:nvSpPr>
          <p:spPr bwMode="auto">
            <a:xfrm>
              <a:off x="4889" y="3974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j=6</a:t>
              </a:r>
            </a:p>
          </p:txBody>
        </p:sp>
      </p:grpSp>
      <p:grpSp>
        <p:nvGrpSpPr>
          <p:cNvPr id="40" name="Group 24"/>
          <p:cNvGrpSpPr>
            <a:grpSpLocks/>
          </p:cNvGrpSpPr>
          <p:nvPr/>
        </p:nvGrpSpPr>
        <p:grpSpPr bwMode="auto">
          <a:xfrm>
            <a:off x="631658" y="3346140"/>
            <a:ext cx="7830815" cy="1595748"/>
            <a:chOff x="716" y="1888"/>
            <a:chExt cx="5352" cy="1225"/>
          </a:xfrm>
        </p:grpSpPr>
        <p:pic>
          <p:nvPicPr>
            <p:cNvPr id="41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" y="1888"/>
              <a:ext cx="5352" cy="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2" name="Group 22"/>
            <p:cNvGrpSpPr>
              <a:grpSpLocks/>
            </p:cNvGrpSpPr>
            <p:nvPr/>
          </p:nvGrpSpPr>
          <p:grpSpPr bwMode="auto">
            <a:xfrm>
              <a:off x="2213" y="2745"/>
              <a:ext cx="1769" cy="231"/>
              <a:chOff x="2213" y="2745"/>
              <a:chExt cx="1769" cy="231"/>
            </a:xfrm>
          </p:grpSpPr>
          <p:sp>
            <p:nvSpPr>
              <p:cNvPr id="43" name="Text Box 16"/>
              <p:cNvSpPr txBox="1">
                <a:spLocks noChangeArrowheads="1"/>
              </p:cNvSpPr>
              <p:nvPr/>
            </p:nvSpPr>
            <p:spPr bwMode="auto">
              <a:xfrm>
                <a:off x="2213" y="2745"/>
                <a:ext cx="40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1800"/>
                  <a:t>i=2</a:t>
                </a:r>
              </a:p>
            </p:txBody>
          </p:sp>
          <p:sp>
            <p:nvSpPr>
              <p:cNvPr id="44" name="Text Box 19"/>
              <p:cNvSpPr txBox="1">
                <a:spLocks noChangeArrowheads="1"/>
              </p:cNvSpPr>
              <p:nvPr/>
            </p:nvSpPr>
            <p:spPr bwMode="auto">
              <a:xfrm>
                <a:off x="3574" y="2745"/>
                <a:ext cx="40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Ä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1800"/>
                  <a:t>j=4</a:t>
                </a:r>
              </a:p>
            </p:txBody>
          </p:sp>
        </p:grpSp>
      </p:grpSp>
      <p:grpSp>
        <p:nvGrpSpPr>
          <p:cNvPr id="45" name="Group 21"/>
          <p:cNvGrpSpPr>
            <a:grpSpLocks/>
          </p:cNvGrpSpPr>
          <p:nvPr/>
        </p:nvGrpSpPr>
        <p:grpSpPr bwMode="auto">
          <a:xfrm>
            <a:off x="631658" y="1469833"/>
            <a:ext cx="7750342" cy="1654367"/>
            <a:chOff x="716" y="527"/>
            <a:chExt cx="5297" cy="1270"/>
          </a:xfrm>
        </p:grpSpPr>
        <p:pic>
          <p:nvPicPr>
            <p:cNvPr id="46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" y="527"/>
              <a:ext cx="5297" cy="1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Text Box 15"/>
            <p:cNvSpPr txBox="1">
              <a:spLocks noChangeArrowheads="1"/>
            </p:cNvSpPr>
            <p:nvPr/>
          </p:nvSpPr>
          <p:spPr bwMode="auto">
            <a:xfrm>
              <a:off x="2146" y="1456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i=2</a:t>
              </a:r>
            </a:p>
          </p:txBody>
        </p:sp>
        <p:sp>
          <p:nvSpPr>
            <p:cNvPr id="48" name="Text Box 20"/>
            <p:cNvSpPr txBox="1">
              <a:spLocks noChangeArrowheads="1"/>
            </p:cNvSpPr>
            <p:nvPr/>
          </p:nvSpPr>
          <p:spPr bwMode="auto">
            <a:xfrm>
              <a:off x="2848" y="1463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j=3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627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2089934" y="200662"/>
            <a:ext cx="657531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en-US" sz="4000" b="1" dirty="0" smtClean="0">
                <a:solidFill>
                  <a:srgbClr val="FF0000"/>
                </a:solidFill>
              </a:rPr>
              <a:t>Minh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họa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giải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thuật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- </a:t>
            </a:r>
            <a:r>
              <a:rPr lang="en-US" altLang="en-US" sz="4000" b="1" dirty="0">
                <a:solidFill>
                  <a:srgbClr val="FF0000"/>
                </a:solidFill>
              </a:rPr>
              <a:t>Interchange Sort</a:t>
            </a:r>
          </a:p>
        </p:txBody>
      </p: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992188" y="1493084"/>
            <a:ext cx="7899601" cy="1250116"/>
            <a:chOff x="625" y="527"/>
            <a:chExt cx="5524" cy="1134"/>
          </a:xfrm>
        </p:grpSpPr>
        <p:pic>
          <p:nvPicPr>
            <p:cNvPr id="25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" y="527"/>
              <a:ext cx="5524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 Box 13"/>
            <p:cNvSpPr txBox="1">
              <a:spLocks noChangeArrowheads="1"/>
            </p:cNvSpPr>
            <p:nvPr/>
          </p:nvSpPr>
          <p:spPr bwMode="auto">
            <a:xfrm>
              <a:off x="2848" y="1322"/>
              <a:ext cx="3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i=3</a:t>
              </a:r>
            </a:p>
          </p:txBody>
        </p:sp>
        <p:sp>
          <p:nvSpPr>
            <p:cNvPr id="27" name="Text Box 16"/>
            <p:cNvSpPr txBox="1">
              <a:spLocks noChangeArrowheads="1"/>
            </p:cNvSpPr>
            <p:nvPr/>
          </p:nvSpPr>
          <p:spPr bwMode="auto">
            <a:xfrm>
              <a:off x="3555" y="1327"/>
              <a:ext cx="3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j=4</a:t>
              </a:r>
            </a:p>
          </p:txBody>
        </p:sp>
      </p:grpSp>
      <p:grpSp>
        <p:nvGrpSpPr>
          <p:cNvPr id="29" name="Group 20"/>
          <p:cNvGrpSpPr>
            <a:grpSpLocks/>
          </p:cNvGrpSpPr>
          <p:nvPr/>
        </p:nvGrpSpPr>
        <p:grpSpPr bwMode="auto">
          <a:xfrm>
            <a:off x="1136650" y="2971800"/>
            <a:ext cx="7899601" cy="1300826"/>
            <a:chOff x="716" y="1706"/>
            <a:chExt cx="5524" cy="1180"/>
          </a:xfrm>
        </p:grpSpPr>
        <p:pic>
          <p:nvPicPr>
            <p:cNvPr id="30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" y="1706"/>
              <a:ext cx="5524" cy="1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Text Box 14"/>
            <p:cNvSpPr txBox="1">
              <a:spLocks noChangeArrowheads="1"/>
            </p:cNvSpPr>
            <p:nvPr/>
          </p:nvSpPr>
          <p:spPr bwMode="auto">
            <a:xfrm>
              <a:off x="2939" y="2564"/>
              <a:ext cx="3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i=3</a:t>
              </a:r>
            </a:p>
          </p:txBody>
        </p: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4390" y="2564"/>
              <a:ext cx="3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j=5</a:t>
              </a:r>
            </a:p>
          </p:txBody>
        </p:sp>
      </p:grpSp>
      <p:grpSp>
        <p:nvGrpSpPr>
          <p:cNvPr id="33" name="Group 21"/>
          <p:cNvGrpSpPr>
            <a:grpSpLocks/>
          </p:cNvGrpSpPr>
          <p:nvPr/>
        </p:nvGrpSpPr>
        <p:grpSpPr bwMode="auto">
          <a:xfrm>
            <a:off x="1208089" y="4572000"/>
            <a:ext cx="7769466" cy="1481619"/>
            <a:chOff x="761" y="2976"/>
            <a:chExt cx="5433" cy="1344"/>
          </a:xfrm>
        </p:grpSpPr>
        <p:pic>
          <p:nvPicPr>
            <p:cNvPr id="34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" y="2976"/>
              <a:ext cx="5433" cy="1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 Box 15"/>
            <p:cNvSpPr txBox="1">
              <a:spLocks noChangeArrowheads="1"/>
            </p:cNvSpPr>
            <p:nvPr/>
          </p:nvSpPr>
          <p:spPr bwMode="auto">
            <a:xfrm>
              <a:off x="2939" y="3958"/>
              <a:ext cx="3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i=3</a:t>
              </a:r>
            </a:p>
          </p:txBody>
        </p:sp>
        <p:sp>
          <p:nvSpPr>
            <p:cNvPr id="49" name="Text Box 18"/>
            <p:cNvSpPr txBox="1">
              <a:spLocks noChangeArrowheads="1"/>
            </p:cNvSpPr>
            <p:nvPr/>
          </p:nvSpPr>
          <p:spPr bwMode="auto">
            <a:xfrm>
              <a:off x="5037" y="3937"/>
              <a:ext cx="3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j=6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65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676400" y="199042"/>
            <a:ext cx="6858000" cy="852488"/>
          </a:xfrm>
          <a:prstGeom prst="rect">
            <a:avLst/>
          </a:prstGeom>
        </p:spPr>
        <p:txBody>
          <a:bodyPr vert="horz" lIns="0" tIns="50941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6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Nội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 dung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bài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học</a:t>
            </a:r>
            <a:endParaRPr lang="en-US" altLang="en-US" sz="4400" b="1" dirty="0" smtClean="0">
              <a:solidFill>
                <a:srgbClr val="002060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idx="1"/>
          </p:nvPr>
        </p:nvSpPr>
        <p:spPr>
          <a:xfrm>
            <a:off x="580362" y="1576388"/>
            <a:ext cx="8311428" cy="4291012"/>
          </a:xfrm>
        </p:spPr>
        <p:txBody>
          <a:bodyPr/>
          <a:lstStyle/>
          <a:p>
            <a:pPr eaLnBrk="1" hangingPunct="1">
              <a:spcBef>
                <a:spcPct val="60000"/>
              </a:spcBef>
            </a:pP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Các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giải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thuật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tìm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kiếm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nội</a:t>
            </a:r>
            <a:endParaRPr lang="en-US" altLang="en-US" dirty="0" smtClean="0">
              <a:solidFill>
                <a:srgbClr val="C00000"/>
              </a:solidFill>
            </a:endParaRPr>
          </a:p>
          <a:p>
            <a:pPr lvl="1" eaLnBrk="1" hangingPunct="1"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1. </a:t>
            </a:r>
            <a:r>
              <a:rPr lang="en-US" altLang="en-US" dirty="0" err="1" smtClean="0">
                <a:solidFill>
                  <a:srgbClr val="C00000"/>
                </a:solidFill>
              </a:rPr>
              <a:t>Tìm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kiếm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tuyến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tính</a:t>
            </a:r>
            <a:endParaRPr lang="en-US" altLang="en-US" dirty="0" smtClean="0">
              <a:solidFill>
                <a:srgbClr val="C00000"/>
              </a:solidFill>
            </a:endParaRPr>
          </a:p>
          <a:p>
            <a:pPr lvl="1" eaLnBrk="1" hangingPunct="1"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2. </a:t>
            </a:r>
            <a:r>
              <a:rPr lang="en-US" altLang="en-US" dirty="0" err="1" smtClean="0">
                <a:solidFill>
                  <a:srgbClr val="C00000"/>
                </a:solidFill>
              </a:rPr>
              <a:t>Tìm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kiếm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nhị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phân</a:t>
            </a:r>
            <a:endParaRPr lang="en-US" altLang="en-US" dirty="0" smtClean="0">
              <a:solidFill>
                <a:srgbClr val="C00000"/>
              </a:solidFill>
            </a:endParaRPr>
          </a:p>
          <a:p>
            <a:pPr eaLnBrk="1" hangingPunct="1">
              <a:spcBef>
                <a:spcPct val="60000"/>
              </a:spcBef>
            </a:pP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Các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giải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thuật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sắp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xếp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nội</a:t>
            </a:r>
            <a:endParaRPr lang="en-US" altLang="en-US" dirty="0" smtClean="0">
              <a:solidFill>
                <a:srgbClr val="C00000"/>
              </a:solidFill>
            </a:endParaRPr>
          </a:p>
          <a:p>
            <a:pPr eaLnBrk="1" hangingPunct="1"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	 1. </a:t>
            </a:r>
            <a:r>
              <a:rPr lang="en-US" altLang="en-US" dirty="0" err="1" smtClean="0">
                <a:solidFill>
                  <a:srgbClr val="C00000"/>
                </a:solidFill>
              </a:rPr>
              <a:t>Đổi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chỗ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trực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tiếp</a:t>
            </a:r>
            <a:r>
              <a:rPr lang="en-US" altLang="en-US" dirty="0" smtClean="0">
                <a:solidFill>
                  <a:srgbClr val="C00000"/>
                </a:solidFill>
              </a:rPr>
              <a:t> – Interchange Sort</a:t>
            </a:r>
          </a:p>
          <a:p>
            <a:pPr eaLnBrk="1" hangingPunct="1"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	 2. </a:t>
            </a:r>
            <a:r>
              <a:rPr lang="en-US" altLang="en-US" dirty="0" err="1" smtClean="0">
                <a:solidFill>
                  <a:srgbClr val="C00000"/>
                </a:solidFill>
              </a:rPr>
              <a:t>Chọn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trực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tiếp</a:t>
            </a:r>
            <a:r>
              <a:rPr lang="en-US" altLang="en-US" dirty="0" smtClean="0">
                <a:solidFill>
                  <a:srgbClr val="C00000"/>
                </a:solidFill>
              </a:rPr>
              <a:t> – Selection Sort</a:t>
            </a:r>
          </a:p>
          <a:p>
            <a:pPr eaLnBrk="1" hangingPunct="1"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	 3. </a:t>
            </a:r>
            <a:r>
              <a:rPr lang="en-US" altLang="en-US" dirty="0" err="1" smtClean="0">
                <a:solidFill>
                  <a:srgbClr val="C00000"/>
                </a:solidFill>
              </a:rPr>
              <a:t>Nổi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bọt</a:t>
            </a:r>
            <a:r>
              <a:rPr lang="en-US" altLang="en-US" dirty="0" smtClean="0">
                <a:solidFill>
                  <a:srgbClr val="C00000"/>
                </a:solidFill>
              </a:rPr>
              <a:t> – Bubble Sort</a:t>
            </a:r>
          </a:p>
        </p:txBody>
      </p:sp>
    </p:spTree>
    <p:extLst>
      <p:ext uri="{BB962C8B-B14F-4D97-AF65-F5344CB8AC3E}">
        <p14:creationId xmlns:p14="http://schemas.microsoft.com/office/powerpoint/2010/main" val="341769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2089934" y="200662"/>
            <a:ext cx="657531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en-US" sz="4000" b="1" dirty="0" smtClean="0">
                <a:solidFill>
                  <a:srgbClr val="FF0000"/>
                </a:solidFill>
              </a:rPr>
              <a:t>Minh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họa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giải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thuật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- </a:t>
            </a:r>
            <a:r>
              <a:rPr lang="en-US" altLang="en-US" sz="4000" b="1" dirty="0">
                <a:solidFill>
                  <a:srgbClr val="FF0000"/>
                </a:solidFill>
              </a:rPr>
              <a:t>Interchange Sort</a:t>
            </a:r>
          </a:p>
        </p:txBody>
      </p:sp>
      <p:grpSp>
        <p:nvGrpSpPr>
          <p:cNvPr id="19" name="Group 20"/>
          <p:cNvGrpSpPr>
            <a:grpSpLocks/>
          </p:cNvGrpSpPr>
          <p:nvPr/>
        </p:nvGrpSpPr>
        <p:grpSpPr bwMode="auto">
          <a:xfrm>
            <a:off x="1136650" y="4876800"/>
            <a:ext cx="7794841" cy="1394231"/>
            <a:chOff x="716" y="3022"/>
            <a:chExt cx="5262" cy="1134"/>
          </a:xfrm>
        </p:grpSpPr>
        <p:pic>
          <p:nvPicPr>
            <p:cNvPr id="36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" y="3022"/>
              <a:ext cx="5262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 Box 14"/>
            <p:cNvSpPr txBox="1">
              <a:spLocks noChangeArrowheads="1"/>
            </p:cNvSpPr>
            <p:nvPr/>
          </p:nvSpPr>
          <p:spPr bwMode="auto">
            <a:xfrm>
              <a:off x="4206" y="3834"/>
              <a:ext cx="3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i=5</a:t>
              </a:r>
            </a:p>
          </p:txBody>
        </p:sp>
        <p:sp>
          <p:nvSpPr>
            <p:cNvPr id="38" name="Text Box 15"/>
            <p:cNvSpPr txBox="1">
              <a:spLocks noChangeArrowheads="1"/>
            </p:cNvSpPr>
            <p:nvPr/>
          </p:nvSpPr>
          <p:spPr bwMode="auto">
            <a:xfrm>
              <a:off x="4844" y="3838"/>
              <a:ext cx="3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j=6</a:t>
              </a:r>
            </a:p>
          </p:txBody>
        </p:sp>
      </p:grpSp>
      <p:grpSp>
        <p:nvGrpSpPr>
          <p:cNvPr id="39" name="Group 19"/>
          <p:cNvGrpSpPr>
            <a:grpSpLocks/>
          </p:cNvGrpSpPr>
          <p:nvPr/>
        </p:nvGrpSpPr>
        <p:grpSpPr bwMode="auto">
          <a:xfrm>
            <a:off x="1030288" y="3200400"/>
            <a:ext cx="7794841" cy="1450787"/>
            <a:chOff x="649" y="1842"/>
            <a:chExt cx="5262" cy="1180"/>
          </a:xfrm>
        </p:grpSpPr>
        <p:pic>
          <p:nvPicPr>
            <p:cNvPr id="40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" y="1842"/>
              <a:ext cx="5262" cy="1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 Box 13"/>
            <p:cNvSpPr txBox="1">
              <a:spLocks noChangeArrowheads="1"/>
            </p:cNvSpPr>
            <p:nvPr/>
          </p:nvSpPr>
          <p:spPr bwMode="auto">
            <a:xfrm>
              <a:off x="3471" y="2716"/>
              <a:ext cx="3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i=4</a:t>
              </a:r>
            </a:p>
          </p:txBody>
        </p:sp>
        <p:sp>
          <p:nvSpPr>
            <p:cNvPr id="42" name="Text Box 16"/>
            <p:cNvSpPr txBox="1">
              <a:spLocks noChangeArrowheads="1"/>
            </p:cNvSpPr>
            <p:nvPr/>
          </p:nvSpPr>
          <p:spPr bwMode="auto">
            <a:xfrm>
              <a:off x="4860" y="2704"/>
              <a:ext cx="3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j=6</a:t>
              </a:r>
            </a:p>
          </p:txBody>
        </p:sp>
      </p:grpSp>
      <p:grpSp>
        <p:nvGrpSpPr>
          <p:cNvPr id="43" name="Group 18"/>
          <p:cNvGrpSpPr>
            <a:grpSpLocks/>
          </p:cNvGrpSpPr>
          <p:nvPr/>
        </p:nvGrpSpPr>
        <p:grpSpPr bwMode="auto">
          <a:xfrm>
            <a:off x="1030288" y="1577569"/>
            <a:ext cx="7861501" cy="1394231"/>
            <a:chOff x="625" y="618"/>
            <a:chExt cx="5307" cy="1134"/>
          </a:xfrm>
        </p:grpSpPr>
        <p:pic>
          <p:nvPicPr>
            <p:cNvPr id="44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" y="618"/>
              <a:ext cx="5307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3404" y="1386"/>
              <a:ext cx="3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i=4</a:t>
              </a:r>
            </a:p>
          </p:txBody>
        </p:sp>
        <p:sp>
          <p:nvSpPr>
            <p:cNvPr id="46" name="Text Box 17"/>
            <p:cNvSpPr txBox="1">
              <a:spLocks noChangeArrowheads="1"/>
            </p:cNvSpPr>
            <p:nvPr/>
          </p:nvSpPr>
          <p:spPr bwMode="auto">
            <a:xfrm>
              <a:off x="4146" y="1389"/>
              <a:ext cx="3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j=5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243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2089934" y="200662"/>
            <a:ext cx="657531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en-US" sz="4000" b="1" dirty="0" smtClean="0">
                <a:solidFill>
                  <a:srgbClr val="FF0000"/>
                </a:solidFill>
              </a:rPr>
              <a:t>Minh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họa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giải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thuật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- </a:t>
            </a:r>
            <a:r>
              <a:rPr lang="en-US" altLang="en-US" sz="4000" b="1" dirty="0">
                <a:solidFill>
                  <a:srgbClr val="FF0000"/>
                </a:solidFill>
              </a:rPr>
              <a:t>Interchange Sort</a:t>
            </a:r>
          </a:p>
        </p:txBody>
      </p: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3" y="4149725"/>
            <a:ext cx="7777162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5" name="Group 11"/>
          <p:cNvGrpSpPr>
            <a:grpSpLocks/>
          </p:cNvGrpSpPr>
          <p:nvPr/>
        </p:nvGrpSpPr>
        <p:grpSpPr bwMode="auto">
          <a:xfrm>
            <a:off x="1029757" y="1773935"/>
            <a:ext cx="7732712" cy="1800225"/>
            <a:chOff x="653" y="890"/>
            <a:chExt cx="4854" cy="1134"/>
          </a:xfrm>
        </p:grpSpPr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" y="890"/>
              <a:ext cx="4854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 Box 8"/>
            <p:cNvSpPr txBox="1">
              <a:spLocks noChangeArrowheads="1"/>
            </p:cNvSpPr>
            <p:nvPr/>
          </p:nvSpPr>
          <p:spPr bwMode="auto">
            <a:xfrm>
              <a:off x="4466" y="1692"/>
              <a:ext cx="31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i=6</a:t>
              </a:r>
            </a:p>
          </p:txBody>
        </p:sp>
        <p:sp>
          <p:nvSpPr>
            <p:cNvPr id="29" name="Text Box 9"/>
            <p:cNvSpPr txBox="1">
              <a:spLocks noChangeArrowheads="1"/>
            </p:cNvSpPr>
            <p:nvPr/>
          </p:nvSpPr>
          <p:spPr bwMode="auto">
            <a:xfrm>
              <a:off x="5010" y="1661"/>
              <a:ext cx="423" cy="243"/>
            </a:xfrm>
            <a:prstGeom prst="rect">
              <a:avLst/>
            </a:prstGeom>
            <a:noFill/>
            <a:ln w="19050">
              <a:solidFill>
                <a:srgbClr val="800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Ä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j=7</a:t>
              </a:r>
            </a:p>
          </p:txBody>
        </p:sp>
        <p:sp>
          <p:nvSpPr>
            <p:cNvPr id="30" name="Line 10"/>
            <p:cNvSpPr>
              <a:spLocks noChangeShapeType="1"/>
            </p:cNvSpPr>
            <p:nvPr/>
          </p:nvSpPr>
          <p:spPr bwMode="auto">
            <a:xfrm flipV="1">
              <a:off x="5207" y="1389"/>
              <a:ext cx="3" cy="272"/>
            </a:xfrm>
            <a:prstGeom prst="line">
              <a:avLst/>
            </a:prstGeom>
            <a:noFill/>
            <a:ln w="28575">
              <a:solidFill>
                <a:srgbClr val="800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216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3425891" y="372971"/>
            <a:ext cx="5453866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en-US" sz="4000" b="1" dirty="0" err="1" smtClean="0">
                <a:solidFill>
                  <a:srgbClr val="FF0000"/>
                </a:solidFill>
              </a:rPr>
              <a:t>Cài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đặt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giải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thuật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- </a:t>
            </a:r>
            <a:r>
              <a:rPr lang="en-US" altLang="en-US" sz="4000" b="1" dirty="0">
                <a:solidFill>
                  <a:srgbClr val="FF0000"/>
                </a:solidFill>
              </a:rPr>
              <a:t>Interchange Sort</a:t>
            </a:r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595615" y="1849342"/>
            <a:ext cx="8569325" cy="351948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 b="1" dirty="0" smtClean="0"/>
              <a:t>	</a:t>
            </a:r>
            <a:r>
              <a:rPr lang="en-US" altLang="en-US" sz="2400" b="1" dirty="0" smtClean="0">
                <a:solidFill>
                  <a:srgbClr val="0000FF"/>
                </a:solidFill>
                <a:cs typeface="Courier New" panose="02070309020205020404" pitchFamily="49" charset="0"/>
              </a:rPr>
              <a:t>void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 smtClean="0"/>
              <a:t>InterchangeSort</a:t>
            </a:r>
            <a:r>
              <a:rPr lang="en-US" altLang="en-US" sz="2400" b="1" dirty="0" smtClean="0"/>
              <a:t>(</a:t>
            </a:r>
            <a:r>
              <a:rPr lang="en-US" altLang="en-US" sz="2400" b="1" dirty="0" err="1" smtClean="0">
                <a:solidFill>
                  <a:srgbClr val="0000FF"/>
                </a:solidFill>
                <a:cs typeface="Courier New" panose="02070309020205020404" pitchFamily="49" charset="0"/>
              </a:rPr>
              <a:t>int</a:t>
            </a:r>
            <a:r>
              <a:rPr lang="en-US" altLang="en-US" sz="2400" b="1" dirty="0" smtClean="0"/>
              <a:t> a[], </a:t>
            </a:r>
            <a:r>
              <a:rPr lang="en-US" altLang="en-US" sz="2400" b="1" dirty="0" err="1" smtClean="0">
                <a:solidFill>
                  <a:srgbClr val="0000FF"/>
                </a:solidFill>
                <a:cs typeface="Courier New" panose="02070309020205020404" pitchFamily="49" charset="0"/>
              </a:rPr>
              <a:t>int</a:t>
            </a:r>
            <a:r>
              <a:rPr lang="en-US" altLang="en-US" sz="2400" b="1" dirty="0" smtClean="0"/>
              <a:t> N )</a:t>
            </a:r>
            <a:br>
              <a:rPr lang="en-US" altLang="en-US" sz="2400" b="1" dirty="0" smtClean="0"/>
            </a:br>
            <a:r>
              <a:rPr lang="en-US" altLang="en-US" sz="2400" b="1" dirty="0" smtClean="0"/>
              <a:t>{	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 b="1" dirty="0" smtClean="0"/>
              <a:t>		</a:t>
            </a:r>
            <a:r>
              <a:rPr lang="en-US" altLang="en-US" sz="2400" b="1" dirty="0" err="1" smtClean="0">
                <a:solidFill>
                  <a:srgbClr val="0000FF"/>
                </a:solidFill>
                <a:cs typeface="Courier New" panose="02070309020205020404" pitchFamily="49" charset="0"/>
              </a:rPr>
              <a:t>int</a:t>
            </a:r>
            <a:r>
              <a:rPr lang="en-US" altLang="en-US" sz="2400" b="1" dirty="0" smtClean="0"/>
              <a:t>	</a:t>
            </a:r>
            <a:r>
              <a:rPr lang="en-US" altLang="en-US" sz="2400" b="1" dirty="0" err="1" smtClean="0"/>
              <a:t>i</a:t>
            </a:r>
            <a:r>
              <a:rPr lang="en-US" altLang="en-US" sz="2400" b="1" dirty="0" smtClean="0"/>
              <a:t>, j;</a:t>
            </a:r>
            <a:br>
              <a:rPr lang="en-US" altLang="en-US" sz="2400" b="1" dirty="0" smtClean="0"/>
            </a:br>
            <a:r>
              <a:rPr lang="en-US" altLang="en-US" sz="2400" b="1" dirty="0" smtClean="0"/>
              <a:t>	</a:t>
            </a:r>
            <a:r>
              <a:rPr lang="en-US" altLang="en-US" sz="2400" b="1" dirty="0" smtClean="0">
                <a:solidFill>
                  <a:srgbClr val="0000FF"/>
                </a:solidFill>
                <a:cs typeface="Courier New" panose="02070309020205020404" pitchFamily="49" charset="0"/>
              </a:rPr>
              <a:t>for</a:t>
            </a:r>
            <a:r>
              <a:rPr lang="en-US" altLang="en-US" sz="2400" b="1" dirty="0" smtClean="0"/>
              <a:t> (</a:t>
            </a:r>
            <a:r>
              <a:rPr lang="en-US" altLang="en-US" sz="2400" b="1" dirty="0" err="1" smtClean="0"/>
              <a:t>i</a:t>
            </a:r>
            <a:r>
              <a:rPr lang="en-US" altLang="en-US" sz="2400" b="1" dirty="0" smtClean="0"/>
              <a:t> = 0 ; </a:t>
            </a:r>
            <a:r>
              <a:rPr lang="en-US" altLang="en-US" sz="2400" b="1" dirty="0" err="1" smtClean="0"/>
              <a:t>i</a:t>
            </a:r>
            <a:r>
              <a:rPr lang="en-US" altLang="en-US" sz="2400" b="1" dirty="0" smtClean="0"/>
              <a:t>&lt;N-1 ; </a:t>
            </a:r>
            <a:r>
              <a:rPr lang="en-US" altLang="en-US" sz="2400" b="1" dirty="0" err="1" smtClean="0"/>
              <a:t>i</a:t>
            </a:r>
            <a:r>
              <a:rPr lang="en-US" altLang="en-US" sz="2400" b="1" dirty="0" smtClean="0"/>
              <a:t>++)</a:t>
            </a:r>
            <a:br>
              <a:rPr lang="en-US" altLang="en-US" sz="2400" b="1" dirty="0" smtClean="0"/>
            </a:br>
            <a:r>
              <a:rPr lang="en-US" altLang="en-US" sz="2400" b="1" dirty="0" smtClean="0"/>
              <a:t>		</a:t>
            </a:r>
            <a:r>
              <a:rPr lang="en-US" altLang="en-US" sz="2400" b="1" dirty="0" smtClean="0">
                <a:solidFill>
                  <a:srgbClr val="0000FF"/>
                </a:solidFill>
                <a:cs typeface="Courier New" panose="02070309020205020404" pitchFamily="49" charset="0"/>
              </a:rPr>
              <a:t>for</a:t>
            </a:r>
            <a:r>
              <a:rPr lang="en-US" altLang="en-US" sz="2400" b="1" dirty="0" smtClean="0"/>
              <a:t> (j =i+1; j &lt; N ; </a:t>
            </a:r>
            <a:r>
              <a:rPr lang="en-US" altLang="en-US" sz="2400" b="1" dirty="0" err="1" smtClean="0"/>
              <a:t>j++</a:t>
            </a:r>
            <a:r>
              <a:rPr lang="en-US" altLang="en-US" sz="2400" b="1" dirty="0" smtClean="0"/>
              <a:t>)</a:t>
            </a:r>
            <a:br>
              <a:rPr lang="en-US" altLang="en-US" sz="2400" b="1" dirty="0" smtClean="0"/>
            </a:br>
            <a:r>
              <a:rPr lang="en-US" altLang="en-US" sz="2400" b="1" dirty="0" smtClean="0"/>
              <a:t>			</a:t>
            </a:r>
            <a:r>
              <a:rPr lang="en-US" altLang="en-US" sz="2400" b="1" dirty="0" smtClean="0">
                <a:solidFill>
                  <a:srgbClr val="0000FF"/>
                </a:solidFill>
                <a:cs typeface="Courier New" panose="02070309020205020404" pitchFamily="49" charset="0"/>
              </a:rPr>
              <a:t>if</a:t>
            </a:r>
            <a:r>
              <a:rPr lang="en-US" altLang="en-US" sz="2400" b="1" dirty="0" smtClean="0"/>
              <a:t>(a[j ]&lt; a[</a:t>
            </a:r>
            <a:r>
              <a:rPr lang="en-US" altLang="en-US" sz="2400" b="1" dirty="0" err="1" smtClean="0"/>
              <a:t>i</a:t>
            </a:r>
            <a:r>
              <a:rPr lang="en-US" altLang="en-US" sz="2400" b="1" dirty="0" smtClean="0"/>
              <a:t>])	</a:t>
            </a:r>
            <a:r>
              <a:rPr lang="en-US" altLang="en-US" sz="2400" b="1" i="1" dirty="0" smtClean="0"/>
              <a:t>// </a:t>
            </a:r>
            <a:r>
              <a:rPr lang="en-US" altLang="en-US" sz="2400" b="1" i="1" dirty="0" err="1" smtClean="0"/>
              <a:t>Thỏa</a:t>
            </a:r>
            <a:r>
              <a:rPr lang="en-US" altLang="en-US" sz="2400" b="1" i="1" dirty="0" smtClean="0"/>
              <a:t> 1 </a:t>
            </a:r>
            <a:r>
              <a:rPr lang="en-US" altLang="en-US" sz="2400" b="1" i="1" dirty="0" err="1" smtClean="0"/>
              <a:t>cặp</a:t>
            </a:r>
            <a:r>
              <a:rPr lang="en-US" altLang="en-US" sz="2400" b="1" i="1" dirty="0" smtClean="0"/>
              <a:t> </a:t>
            </a:r>
            <a:r>
              <a:rPr lang="en-US" altLang="en-US" sz="2400" b="1" i="1" dirty="0" err="1" smtClean="0"/>
              <a:t>nghịch</a:t>
            </a:r>
            <a:r>
              <a:rPr lang="en-US" altLang="en-US" sz="2400" b="1" i="1" dirty="0" smtClean="0"/>
              <a:t> </a:t>
            </a:r>
            <a:r>
              <a:rPr lang="en-US" altLang="en-US" sz="2400" b="1" i="1" dirty="0" err="1" smtClean="0"/>
              <a:t>thế</a:t>
            </a:r>
            <a:r>
              <a:rPr lang="en-US" altLang="en-US" sz="2400" b="1" dirty="0" smtClean="0"/>
              <a:t>					Swap(a[</a:t>
            </a:r>
            <a:r>
              <a:rPr lang="en-US" altLang="en-US" sz="2400" b="1" dirty="0" err="1" smtClean="0"/>
              <a:t>i</a:t>
            </a:r>
            <a:r>
              <a:rPr lang="en-US" altLang="en-US" sz="2400" b="1" dirty="0" smtClean="0"/>
              <a:t>], a[j]);</a:t>
            </a:r>
            <a:br>
              <a:rPr lang="en-US" altLang="en-US" sz="2400" b="1" dirty="0" smtClean="0"/>
            </a:br>
            <a:r>
              <a:rPr lang="en-US" altLang="en-US" sz="2400" b="1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751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3425891" y="372971"/>
            <a:ext cx="5453866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en-US" sz="4000" b="1" dirty="0" err="1" smtClean="0">
                <a:solidFill>
                  <a:srgbClr val="FF0000"/>
                </a:solidFill>
              </a:rPr>
              <a:t>Mô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phỏng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giải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thuật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- </a:t>
            </a:r>
            <a:r>
              <a:rPr lang="en-US" altLang="en-US" sz="4000" b="1" dirty="0">
                <a:solidFill>
                  <a:srgbClr val="FF0000"/>
                </a:solidFill>
              </a:rPr>
              <a:t>Interchange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8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3425891" y="372971"/>
            <a:ext cx="5453866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en-US" sz="4000" b="1" dirty="0" err="1" smtClean="0">
                <a:solidFill>
                  <a:srgbClr val="FF0000"/>
                </a:solidFill>
              </a:rPr>
              <a:t>Độ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phức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tạp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giải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thuật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- </a:t>
            </a:r>
            <a:r>
              <a:rPr lang="en-US" altLang="en-US" sz="4000" b="1" dirty="0">
                <a:solidFill>
                  <a:srgbClr val="FF0000"/>
                </a:solidFill>
              </a:rPr>
              <a:t>Interchange Sort</a:t>
            </a:r>
          </a:p>
        </p:txBody>
      </p:sp>
      <p:pic>
        <p:nvPicPr>
          <p:cNvPr id="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653088"/>
            <a:ext cx="7539038" cy="4116387"/>
          </a:xfrm>
        </p:spPr>
      </p:pic>
    </p:spTree>
    <p:extLst>
      <p:ext uri="{BB962C8B-B14F-4D97-AF65-F5344CB8AC3E}">
        <p14:creationId xmlns:p14="http://schemas.microsoft.com/office/powerpoint/2010/main" val="209350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3425891" y="372971"/>
            <a:ext cx="5453866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en-US" sz="4000" b="1" dirty="0" err="1" smtClean="0">
                <a:solidFill>
                  <a:srgbClr val="FF0000"/>
                </a:solidFill>
              </a:rPr>
              <a:t>Cài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đặt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giải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thuật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- </a:t>
            </a:r>
            <a:r>
              <a:rPr lang="en-US" altLang="en-US" sz="4000" b="1" dirty="0">
                <a:solidFill>
                  <a:srgbClr val="FF0000"/>
                </a:solidFill>
              </a:rPr>
              <a:t>Interchange Sort</a:t>
            </a:r>
          </a:p>
        </p:txBody>
      </p:sp>
    </p:spTree>
    <p:extLst>
      <p:ext uri="{BB962C8B-B14F-4D97-AF65-F5344CB8AC3E}">
        <p14:creationId xmlns:p14="http://schemas.microsoft.com/office/powerpoint/2010/main" val="81515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4191000" y="376955"/>
            <a:ext cx="4533900" cy="574040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941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 algn="r">
              <a:spcBef>
                <a:spcPts val="100"/>
              </a:spcBef>
            </a:pPr>
            <a:r>
              <a:rPr lang="en-US" sz="3600" spc="60" smtClean="0">
                <a:solidFill>
                  <a:srgbClr val="006666"/>
                </a:solidFill>
              </a:rPr>
              <a:t>Thiết</a:t>
            </a:r>
            <a:r>
              <a:rPr lang="en-US" sz="3600" spc="-40" smtClean="0">
                <a:solidFill>
                  <a:srgbClr val="006666"/>
                </a:solidFill>
              </a:rPr>
              <a:t> </a:t>
            </a:r>
            <a:r>
              <a:rPr lang="en-US" sz="3600" spc="200" smtClean="0">
                <a:solidFill>
                  <a:srgbClr val="006666"/>
                </a:solidFill>
              </a:rPr>
              <a:t>kế</a:t>
            </a:r>
            <a:r>
              <a:rPr lang="en-US" sz="3600" spc="-55" smtClean="0">
                <a:solidFill>
                  <a:srgbClr val="006666"/>
                </a:solidFill>
              </a:rPr>
              <a:t> </a:t>
            </a:r>
            <a:r>
              <a:rPr lang="en-US" sz="3600" spc="-45" smtClean="0">
                <a:solidFill>
                  <a:srgbClr val="006666"/>
                </a:solidFill>
              </a:rPr>
              <a:t>CTDL</a:t>
            </a:r>
            <a:r>
              <a:rPr lang="en-US" sz="3600" spc="-75" smtClean="0">
                <a:solidFill>
                  <a:srgbClr val="006666"/>
                </a:solidFill>
              </a:rPr>
              <a:t> </a:t>
            </a:r>
            <a:r>
              <a:rPr lang="en-US" sz="3600" spc="-20" smtClean="0">
                <a:solidFill>
                  <a:srgbClr val="006666"/>
                </a:solidFill>
              </a:rPr>
              <a:t>và</a:t>
            </a:r>
            <a:r>
              <a:rPr lang="en-US" sz="3600" spc="-80" smtClean="0">
                <a:solidFill>
                  <a:srgbClr val="006666"/>
                </a:solidFill>
              </a:rPr>
              <a:t> </a:t>
            </a:r>
            <a:r>
              <a:rPr lang="en-US" sz="3600" spc="-35" smtClean="0">
                <a:solidFill>
                  <a:srgbClr val="006666"/>
                </a:solidFill>
              </a:rPr>
              <a:t>GT</a:t>
            </a:r>
            <a:endParaRPr lang="en-US" sz="3600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0"/>
            <a:ext cx="8839200" cy="6019800"/>
            <a:chOff x="76200" y="14654"/>
            <a:chExt cx="9715500" cy="6538546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-381000" y="1466092"/>
            <a:ext cx="1021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 LAO 25 PHÚT, TỪ 9H35 ĐẾN 10H00’</a:t>
            </a:r>
          </a:p>
        </p:txBody>
      </p:sp>
    </p:spTree>
    <p:extLst>
      <p:ext uri="{BB962C8B-B14F-4D97-AF65-F5344CB8AC3E}">
        <p14:creationId xmlns:p14="http://schemas.microsoft.com/office/powerpoint/2010/main" val="374782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676400" y="199042"/>
            <a:ext cx="6858000" cy="852488"/>
          </a:xfrm>
          <a:prstGeom prst="rect">
            <a:avLst/>
          </a:prstGeom>
        </p:spPr>
        <p:txBody>
          <a:bodyPr vert="horz" lIns="0" tIns="50941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6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Nội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 dung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bài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học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 (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tiếp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)</a:t>
            </a:r>
            <a:endParaRPr lang="en-US" altLang="en-US" sz="4400" b="1" dirty="0" smtClean="0">
              <a:solidFill>
                <a:srgbClr val="002060"/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1056758" y="1447800"/>
            <a:ext cx="7165975" cy="4979987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4.  </a:t>
            </a:r>
            <a:r>
              <a:rPr lang="en-US" altLang="en-US" dirty="0" err="1" smtClean="0">
                <a:solidFill>
                  <a:srgbClr val="C00000"/>
                </a:solidFill>
              </a:rPr>
              <a:t>Chèn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trực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tiếp</a:t>
            </a:r>
            <a:r>
              <a:rPr lang="en-US" altLang="en-US" dirty="0" smtClean="0">
                <a:solidFill>
                  <a:srgbClr val="C00000"/>
                </a:solidFill>
              </a:rPr>
              <a:t> – Insertion Sort</a:t>
            </a:r>
          </a:p>
          <a:p>
            <a:pPr eaLnBrk="1" hangingPunct="1">
              <a:lnSpc>
                <a:spcPct val="90000"/>
              </a:lnSpc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5.  </a:t>
            </a:r>
            <a:r>
              <a:rPr lang="en-US" altLang="en-US" dirty="0" err="1" smtClean="0">
                <a:solidFill>
                  <a:srgbClr val="C00000"/>
                </a:solidFill>
              </a:rPr>
              <a:t>Chèn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nhị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phân</a:t>
            </a:r>
            <a:r>
              <a:rPr lang="en-US" altLang="en-US" dirty="0" smtClean="0">
                <a:solidFill>
                  <a:srgbClr val="C00000"/>
                </a:solidFill>
              </a:rPr>
              <a:t> – Binary Insertion Sort</a:t>
            </a:r>
          </a:p>
          <a:p>
            <a:pPr eaLnBrk="1" hangingPunct="1">
              <a:lnSpc>
                <a:spcPct val="90000"/>
              </a:lnSpc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6.  Shaker Sort</a:t>
            </a:r>
          </a:p>
          <a:p>
            <a:pPr eaLnBrk="1" hangingPunct="1">
              <a:lnSpc>
                <a:spcPct val="90000"/>
              </a:lnSpc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7.  Shell Sort</a:t>
            </a:r>
          </a:p>
          <a:p>
            <a:pPr eaLnBrk="1" hangingPunct="1">
              <a:lnSpc>
                <a:spcPct val="90000"/>
              </a:lnSpc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8.  Heap Sort</a:t>
            </a:r>
            <a:r>
              <a:rPr lang="en-US" altLang="en-US" b="1" dirty="0" smtClean="0">
                <a:solidFill>
                  <a:srgbClr val="C00000"/>
                </a:solidFill>
              </a:rPr>
              <a:t> </a:t>
            </a:r>
            <a:endParaRPr lang="en-US" altLang="en-US" dirty="0" smtClean="0">
              <a:solidFill>
                <a:srgbClr val="C0000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9.  Quick Sort</a:t>
            </a:r>
          </a:p>
          <a:p>
            <a:pPr eaLnBrk="1" hangingPunct="1">
              <a:lnSpc>
                <a:spcPct val="90000"/>
              </a:lnSpc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10. Merge Sort</a:t>
            </a:r>
          </a:p>
          <a:p>
            <a:pPr eaLnBrk="1" hangingPunct="1">
              <a:lnSpc>
                <a:spcPct val="90000"/>
              </a:lnSpc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11. Radix Sort</a:t>
            </a:r>
          </a:p>
          <a:p>
            <a:pPr eaLnBrk="1" hangingPunct="1">
              <a:lnSpc>
                <a:spcPct val="90000"/>
              </a:lnSpc>
              <a:spcBef>
                <a:spcPct val="60000"/>
              </a:spcBef>
            </a:pPr>
            <a:endParaRPr lang="en-US" altLang="en-US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99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676400" y="199042"/>
            <a:ext cx="6858000" cy="852488"/>
          </a:xfrm>
          <a:prstGeom prst="rect">
            <a:avLst/>
          </a:prstGeom>
        </p:spPr>
        <p:txBody>
          <a:bodyPr vert="horz" lIns="0" tIns="50941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6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Nội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 dung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bài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học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 (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tiếp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)</a:t>
            </a:r>
            <a:endParaRPr lang="en-US" altLang="en-US" sz="4400" b="1" dirty="0" smtClean="0">
              <a:solidFill>
                <a:srgbClr val="002060"/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1056758" y="1447800"/>
            <a:ext cx="7165975" cy="4979987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4.  </a:t>
            </a:r>
            <a:r>
              <a:rPr lang="en-US" altLang="en-US" dirty="0" err="1" smtClean="0">
                <a:solidFill>
                  <a:srgbClr val="C00000"/>
                </a:solidFill>
              </a:rPr>
              <a:t>Chèn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trực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tiếp</a:t>
            </a:r>
            <a:r>
              <a:rPr lang="en-US" altLang="en-US" dirty="0" smtClean="0">
                <a:solidFill>
                  <a:srgbClr val="C00000"/>
                </a:solidFill>
              </a:rPr>
              <a:t> – Insertion Sort</a:t>
            </a:r>
          </a:p>
          <a:p>
            <a:pPr eaLnBrk="1" hangingPunct="1">
              <a:lnSpc>
                <a:spcPct val="90000"/>
              </a:lnSpc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5.  </a:t>
            </a:r>
            <a:r>
              <a:rPr lang="en-US" altLang="en-US" dirty="0" err="1" smtClean="0">
                <a:solidFill>
                  <a:srgbClr val="C00000"/>
                </a:solidFill>
              </a:rPr>
              <a:t>Chèn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nhị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phân</a:t>
            </a:r>
            <a:r>
              <a:rPr lang="en-US" altLang="en-US" dirty="0" smtClean="0">
                <a:solidFill>
                  <a:srgbClr val="C00000"/>
                </a:solidFill>
              </a:rPr>
              <a:t> – Binary Insertion Sort</a:t>
            </a:r>
          </a:p>
          <a:p>
            <a:pPr eaLnBrk="1" hangingPunct="1">
              <a:lnSpc>
                <a:spcPct val="90000"/>
              </a:lnSpc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6.  Shaker Sort</a:t>
            </a:r>
          </a:p>
          <a:p>
            <a:pPr eaLnBrk="1" hangingPunct="1">
              <a:lnSpc>
                <a:spcPct val="90000"/>
              </a:lnSpc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7.  Shell Sort</a:t>
            </a:r>
          </a:p>
          <a:p>
            <a:pPr eaLnBrk="1" hangingPunct="1">
              <a:lnSpc>
                <a:spcPct val="90000"/>
              </a:lnSpc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8.  Heap Sort</a:t>
            </a:r>
            <a:r>
              <a:rPr lang="en-US" altLang="en-US" b="1" dirty="0" smtClean="0">
                <a:solidFill>
                  <a:srgbClr val="C00000"/>
                </a:solidFill>
              </a:rPr>
              <a:t> </a:t>
            </a:r>
            <a:endParaRPr lang="en-US" altLang="en-US" dirty="0" smtClean="0">
              <a:solidFill>
                <a:srgbClr val="C0000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9.  Quick Sort</a:t>
            </a:r>
          </a:p>
          <a:p>
            <a:pPr eaLnBrk="1" hangingPunct="1">
              <a:lnSpc>
                <a:spcPct val="90000"/>
              </a:lnSpc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10. Merge Sort</a:t>
            </a:r>
          </a:p>
          <a:p>
            <a:pPr eaLnBrk="1" hangingPunct="1">
              <a:lnSpc>
                <a:spcPct val="90000"/>
              </a:lnSpc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C00000"/>
                </a:solidFill>
              </a:rPr>
              <a:t>11. Radix Sort</a:t>
            </a:r>
          </a:p>
          <a:p>
            <a:pPr eaLnBrk="1" hangingPunct="1">
              <a:lnSpc>
                <a:spcPct val="90000"/>
              </a:lnSpc>
              <a:spcBef>
                <a:spcPct val="60000"/>
              </a:spcBef>
            </a:pPr>
            <a:endParaRPr lang="en-US" altLang="en-US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61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676400" y="199042"/>
            <a:ext cx="6858000" cy="852488"/>
          </a:xfrm>
          <a:prstGeom prst="rect">
            <a:avLst/>
          </a:prstGeom>
        </p:spPr>
        <p:txBody>
          <a:bodyPr vert="horz" lIns="0" tIns="50941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6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Nội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 dung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bài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học</a:t>
            </a:r>
            <a:endParaRPr lang="en-US" altLang="en-US" sz="4400" b="1" dirty="0" smtClean="0">
              <a:solidFill>
                <a:srgbClr val="002060"/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1238800" y="1721914"/>
            <a:ext cx="7143199" cy="32670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1" defTabSz="274320">
              <a:lnSpc>
                <a:spcPct val="150000"/>
              </a:lnSpc>
            </a:pPr>
            <a:r>
              <a:rPr lang="en-US" sz="2400" dirty="0" smtClean="0">
                <a:solidFill>
                  <a:srgbClr val="C00000"/>
                </a:solidFill>
              </a:rPr>
              <a:t>	2.1. </a:t>
            </a:r>
            <a:r>
              <a:rPr lang="en-US" sz="2400" dirty="0" err="1" smtClean="0">
                <a:solidFill>
                  <a:srgbClr val="C00000"/>
                </a:solidFill>
              </a:rPr>
              <a:t>Tổ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chức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vật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lý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và</a:t>
            </a:r>
            <a:r>
              <a:rPr lang="en-US" sz="2400" dirty="0" smtClean="0">
                <a:solidFill>
                  <a:srgbClr val="C00000"/>
                </a:solidFill>
              </a:rPr>
              <a:t> logic </a:t>
            </a:r>
          </a:p>
          <a:p>
            <a:pPr lvl="1" defTabSz="274320">
              <a:lnSpc>
                <a:spcPct val="150000"/>
              </a:lnSpc>
            </a:pPr>
            <a:r>
              <a:rPr lang="en-US" sz="2400" dirty="0" smtClean="0">
                <a:solidFill>
                  <a:srgbClr val="C00000"/>
                </a:solidFill>
              </a:rPr>
              <a:t>	2.2. </a:t>
            </a:r>
            <a:r>
              <a:rPr lang="en-US" sz="2400" dirty="0" err="1" smtClean="0">
                <a:solidFill>
                  <a:srgbClr val="C00000"/>
                </a:solidFill>
              </a:rPr>
              <a:t>Các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thao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tác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cập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nhật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trên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danh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sách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đặc</a:t>
            </a:r>
            <a:endParaRPr lang="en-US" sz="2400" dirty="0" smtClean="0">
              <a:solidFill>
                <a:srgbClr val="C00000"/>
              </a:solidFill>
            </a:endParaRPr>
          </a:p>
          <a:p>
            <a:pPr lvl="1" defTabSz="274320">
              <a:lnSpc>
                <a:spcPct val="150000"/>
              </a:lnSpc>
            </a:pPr>
            <a:r>
              <a:rPr lang="en-US" sz="2400" dirty="0" smtClean="0">
                <a:solidFill>
                  <a:srgbClr val="C00000"/>
                </a:solidFill>
              </a:rPr>
              <a:t>	2.3. </a:t>
            </a:r>
            <a:r>
              <a:rPr lang="en-US" sz="2400" dirty="0" err="1" smtClean="0">
                <a:solidFill>
                  <a:srgbClr val="C00000"/>
                </a:solidFill>
              </a:rPr>
              <a:t>Tìm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kiếm</a:t>
            </a:r>
            <a:endParaRPr lang="en-US" sz="2400" dirty="0" smtClean="0">
              <a:solidFill>
                <a:srgbClr val="C00000"/>
              </a:solidFill>
            </a:endParaRPr>
          </a:p>
          <a:p>
            <a:pPr lvl="1" defTabSz="274320">
              <a:lnSpc>
                <a:spcPct val="150000"/>
              </a:lnSpc>
            </a:pPr>
            <a:r>
              <a:rPr lang="en-US" sz="2400" dirty="0" smtClean="0">
                <a:solidFill>
                  <a:srgbClr val="C00000"/>
                </a:solidFill>
              </a:rPr>
              <a:t>	2.4. </a:t>
            </a:r>
            <a:r>
              <a:rPr lang="en-US" sz="2400" dirty="0" err="1" smtClean="0">
                <a:solidFill>
                  <a:srgbClr val="C00000"/>
                </a:solidFill>
              </a:rPr>
              <a:t>Sắp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xếp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trong</a:t>
            </a:r>
            <a:endParaRPr lang="en-US" sz="2400" dirty="0" smtClean="0">
              <a:solidFill>
                <a:srgbClr val="C00000"/>
              </a:solidFill>
            </a:endParaRPr>
          </a:p>
          <a:p>
            <a:pPr lvl="1" defTabSz="274320">
              <a:lnSpc>
                <a:spcPct val="150000"/>
              </a:lnSpc>
            </a:pPr>
            <a:r>
              <a:rPr lang="en-US" sz="2400" dirty="0" smtClean="0">
                <a:solidFill>
                  <a:srgbClr val="C00000"/>
                </a:solidFill>
              </a:rPr>
              <a:t>	2.5.Các </a:t>
            </a:r>
            <a:r>
              <a:rPr lang="en-US" sz="2400" dirty="0" err="1" smtClean="0">
                <a:solidFill>
                  <a:srgbClr val="C00000"/>
                </a:solidFill>
              </a:rPr>
              <a:t>Giải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Thuật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Sắp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Xếp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Ngoài</a:t>
            </a:r>
            <a:endParaRPr lang="en-US" sz="2400" dirty="0" smtClean="0">
              <a:solidFill>
                <a:srgbClr val="C00000"/>
              </a:solidFill>
            </a:endParaRPr>
          </a:p>
          <a:p>
            <a:pPr lvl="1" defTabSz="274320">
              <a:lnSpc>
                <a:spcPct val="150000"/>
              </a:lnSpc>
            </a:pPr>
            <a:r>
              <a:rPr lang="en-US" sz="2400" dirty="0" smtClean="0">
                <a:solidFill>
                  <a:srgbClr val="C00000"/>
                </a:solidFill>
              </a:rPr>
              <a:t>	2.6.Tổng </a:t>
            </a:r>
            <a:r>
              <a:rPr lang="en-US" sz="2400" dirty="0" err="1" smtClean="0">
                <a:solidFill>
                  <a:srgbClr val="C00000"/>
                </a:solidFill>
              </a:rPr>
              <a:t>kết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Danh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Sách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Đặc</a:t>
            </a:r>
            <a:r>
              <a:rPr lang="en-US" sz="2400" dirty="0" smtClean="0">
                <a:solidFill>
                  <a:srgbClr val="C00000"/>
                </a:solidFill>
              </a:rPr>
              <a:t>: </a:t>
            </a:r>
            <a:r>
              <a:rPr lang="en-US" sz="2400" dirty="0" err="1" smtClean="0">
                <a:solidFill>
                  <a:srgbClr val="C00000"/>
                </a:solidFill>
              </a:rPr>
              <a:t>Ưu</a:t>
            </a:r>
            <a:r>
              <a:rPr lang="en-US" sz="2400" dirty="0" smtClean="0">
                <a:solidFill>
                  <a:srgbClr val="C00000"/>
                </a:solidFill>
              </a:rPr>
              <a:t>, </a:t>
            </a:r>
            <a:r>
              <a:rPr lang="en-US" sz="2400" dirty="0" err="1" smtClean="0">
                <a:solidFill>
                  <a:srgbClr val="C00000"/>
                </a:solidFill>
              </a:rPr>
              <a:t>khuyết</a:t>
            </a:r>
            <a:endParaRPr lang="en-US" sz="2400" kern="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8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676400" y="199042"/>
            <a:ext cx="6858000" cy="852488"/>
          </a:xfrm>
          <a:prstGeom prst="rect">
            <a:avLst/>
          </a:prstGeom>
        </p:spPr>
        <p:txBody>
          <a:bodyPr vert="horz" lIns="0" tIns="50941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6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Mục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tiêu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môn</a:t>
            </a:r>
            <a:r>
              <a:rPr lang="en-US" altLang="en-US" sz="4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4400" b="1" dirty="0" err="1" smtClean="0">
                <a:solidFill>
                  <a:srgbClr val="002060"/>
                </a:solidFill>
                <a:latin typeface="Arial" charset="0"/>
                <a:cs typeface="Arial" charset="0"/>
              </a:rPr>
              <a:t>học</a:t>
            </a:r>
            <a:endParaRPr lang="en-US" altLang="en-US" sz="4400" b="1" dirty="0" smtClean="0">
              <a:solidFill>
                <a:srgbClr val="002060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object 3"/>
          <p:cNvSpPr txBox="1"/>
          <p:nvPr/>
        </p:nvSpPr>
        <p:spPr>
          <a:xfrm>
            <a:off x="594752" y="1590057"/>
            <a:ext cx="32914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57200">
              <a:lnSpc>
                <a:spcPct val="100000"/>
              </a:lnSpc>
              <a:spcBef>
                <a:spcPts val="100"/>
              </a:spcBef>
              <a:buSzPct val="75000"/>
              <a:buFont typeface="Wingdings" panose="05000000000000000000" pitchFamily="2" charset="2"/>
              <a:buChar char="§"/>
              <a:tabLst>
                <a:tab pos="368300" algn="l"/>
              </a:tabLst>
            </a:pPr>
            <a:r>
              <a:rPr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 tin </a:t>
            </a:r>
            <a:r>
              <a:rPr sz="2400" b="1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b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gì</a:t>
            </a:r>
            <a:r>
              <a:rPr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1081442" y="2138620"/>
            <a:ext cx="7833958" cy="12747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tabLst>
                <a:tab pos="297815" algn="l"/>
              </a:tabLst>
            </a:pPr>
            <a:r>
              <a:rPr sz="2400" dirty="0" err="1" smtClean="0">
                <a:solidFill>
                  <a:srgbClr val="C00000"/>
                </a:solidFill>
                <a:latin typeface="Arial"/>
                <a:cs typeface="Arial"/>
              </a:rPr>
              <a:t>Là</a:t>
            </a:r>
            <a:r>
              <a:rPr sz="2400" dirty="0" smtClean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những tín hiệu, ký hiệu, hình ảnh tác động  vào các giác quan đem lại sự hiểu biết cho  con </a:t>
            </a:r>
            <a:r>
              <a:rPr sz="2400" dirty="0" err="1" smtClean="0">
                <a:solidFill>
                  <a:srgbClr val="C00000"/>
                </a:solidFill>
                <a:latin typeface="Arial"/>
                <a:cs typeface="Arial"/>
              </a:rPr>
              <a:t>người</a:t>
            </a:r>
            <a:endParaRPr lang="en-US" sz="2400" dirty="0">
              <a:solidFill>
                <a:srgbClr val="C00000"/>
              </a:solidFill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tabLst>
                <a:tab pos="297815" algn="l"/>
              </a:tabLst>
            </a:pPr>
            <a:r>
              <a:rPr sz="2400" dirty="0" err="1" smtClean="0">
                <a:solidFill>
                  <a:srgbClr val="C00000"/>
                </a:solidFill>
                <a:latin typeface="Arial"/>
                <a:cs typeface="Arial"/>
              </a:rPr>
              <a:t>Thông</a:t>
            </a:r>
            <a:r>
              <a:rPr sz="2400" dirty="0" smtClean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tin là nguồn gốc của nhận thức</a:t>
            </a:r>
          </a:p>
        </p:txBody>
      </p:sp>
      <p:sp>
        <p:nvSpPr>
          <p:cNvPr id="15" name="object 6"/>
          <p:cNvSpPr txBox="1"/>
          <p:nvPr/>
        </p:nvSpPr>
        <p:spPr>
          <a:xfrm>
            <a:off x="1028433" y="3951753"/>
            <a:ext cx="7644323" cy="841256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marR="5080" indent="-342900" algn="just">
              <a:spcBef>
                <a:spcPts val="600"/>
              </a:spcBef>
              <a:spcAft>
                <a:spcPts val="600"/>
              </a:spcAft>
              <a:buFontTx/>
              <a:buChar char="-"/>
              <a:tabLst>
                <a:tab pos="297815" algn="l"/>
              </a:tabLst>
            </a:pPr>
            <a:r>
              <a:rPr sz="2400" dirty="0" err="1" smtClean="0">
                <a:solidFill>
                  <a:srgbClr val="C00000"/>
                </a:solidFill>
                <a:latin typeface="Arial"/>
                <a:cs typeface="Arial"/>
              </a:rPr>
              <a:t>Là</a:t>
            </a:r>
            <a:r>
              <a:rPr sz="2400" dirty="0" smtClean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những </a:t>
            </a:r>
            <a:r>
              <a:rPr sz="2400" dirty="0" err="1">
                <a:solidFill>
                  <a:srgbClr val="C00000"/>
                </a:solidFill>
                <a:latin typeface="Arial"/>
                <a:cs typeface="Arial"/>
              </a:rPr>
              <a:t>thông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 smtClean="0">
                <a:solidFill>
                  <a:srgbClr val="C00000"/>
                </a:solidFill>
                <a:latin typeface="Arial"/>
                <a:cs typeface="Arial"/>
              </a:rPr>
              <a:t>tin</a:t>
            </a:r>
            <a:r>
              <a:rPr lang="en-US" sz="2400" dirty="0" smtClean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Arial"/>
                <a:cs typeface="Arial"/>
              </a:rPr>
              <a:t>được</a:t>
            </a:r>
            <a:r>
              <a:rPr lang="en-US" sz="2400" dirty="0" smtClean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Arial"/>
                <a:cs typeface="Arial"/>
              </a:rPr>
              <a:t>lưu</a:t>
            </a:r>
            <a:r>
              <a:rPr sz="2400" dirty="0" smtClean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Arial"/>
                <a:cs typeface="Arial"/>
              </a:rPr>
              <a:t>trữ</a:t>
            </a:r>
            <a:r>
              <a:rPr lang="en-US" sz="2400" dirty="0" smtClean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Arial"/>
                <a:cs typeface="Arial"/>
              </a:rPr>
              <a:t>trên</a:t>
            </a:r>
            <a:r>
              <a:rPr lang="en-US" sz="2400" dirty="0" smtClean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Arial"/>
                <a:cs typeface="Arial"/>
              </a:rPr>
              <a:t>các</a:t>
            </a:r>
            <a:r>
              <a:rPr lang="en-US" sz="2400" dirty="0" smtClean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Arial"/>
                <a:cs typeface="Arial"/>
              </a:rPr>
              <a:t>vật</a:t>
            </a:r>
            <a:r>
              <a:rPr lang="en-US" sz="2400" dirty="0" smtClean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  <a:latin typeface="Arial"/>
                <a:cs typeface="Arial"/>
              </a:rPr>
              <a:t>thô</a:t>
            </a:r>
            <a:r>
              <a:rPr lang="en-US" sz="2400" dirty="0" smtClean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 err="1" smtClean="0">
                <a:solidFill>
                  <a:srgbClr val="C00000"/>
                </a:solidFill>
                <a:latin typeface="Arial"/>
                <a:cs typeface="Arial"/>
              </a:rPr>
              <a:t>mang</a:t>
            </a:r>
            <a:r>
              <a:rPr sz="2400" dirty="0" smtClean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tin</a:t>
            </a:r>
            <a:r>
              <a:rPr lang="en-US" sz="2400" dirty="0">
                <a:solidFill>
                  <a:srgbClr val="C00000"/>
                </a:solidFill>
                <a:latin typeface="Arial"/>
                <a:cs typeface="Arial"/>
              </a:rPr>
              <a:t>- </a:t>
            </a:r>
            <a:r>
              <a:rPr sz="2400" dirty="0" err="1">
                <a:solidFill>
                  <a:srgbClr val="C00000"/>
                </a:solidFill>
                <a:latin typeface="Arial"/>
                <a:cs typeface="Arial"/>
              </a:rPr>
              <a:t>Bộ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 nhớ máy tính</a:t>
            </a:r>
          </a:p>
        </p:txBody>
      </p:sp>
      <p:sp>
        <p:nvSpPr>
          <p:cNvPr id="16" name="object 3"/>
          <p:cNvSpPr txBox="1"/>
          <p:nvPr/>
        </p:nvSpPr>
        <p:spPr>
          <a:xfrm>
            <a:off x="619226" y="3494085"/>
            <a:ext cx="32914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0" indent="-45720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tabLst>
                <a:tab pos="393700" algn="l"/>
              </a:tabLst>
            </a:pPr>
            <a:r>
              <a:rPr lang="en-US" sz="2400" b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2400" b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sz="2400" b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400" b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gì</a:t>
            </a:r>
            <a:r>
              <a:rPr lang="en-US" sz="2400" b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78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1701" y="348395"/>
            <a:ext cx="72872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4400" spc="-35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4400" spc="-35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400" spc="-35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sz="4400" spc="-35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400" spc="-35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sz="4400" spc="-35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400" spc="-35" dirty="0" err="1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kiếm</a:t>
            </a:r>
            <a:endParaRPr sz="44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9438"/>
            <a:ext cx="8569325" cy="4389437"/>
          </a:xfrm>
        </p:spPr>
        <p:txBody>
          <a:bodyPr>
            <a:normAutofit lnSpcReduction="10000"/>
          </a:bodyPr>
          <a:lstStyle/>
          <a:p>
            <a:pPr eaLnBrk="1" hangingPunct="1">
              <a:spcBef>
                <a:spcPct val="60000"/>
              </a:spcBef>
            </a:pPr>
            <a:r>
              <a:rPr lang="en-US" altLang="en-US" dirty="0" smtClean="0">
                <a:solidFill>
                  <a:srgbClr val="C00000"/>
                </a:solidFill>
              </a:rPr>
              <a:t>Cho </a:t>
            </a:r>
            <a:r>
              <a:rPr lang="en-US" altLang="en-US" dirty="0" err="1" smtClean="0">
                <a:solidFill>
                  <a:srgbClr val="C00000"/>
                </a:solidFill>
              </a:rPr>
              <a:t>danh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sách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có</a:t>
            </a:r>
            <a:r>
              <a:rPr lang="en-US" altLang="en-US" dirty="0" smtClean="0">
                <a:solidFill>
                  <a:srgbClr val="C00000"/>
                </a:solidFill>
              </a:rPr>
              <a:t> n </a:t>
            </a:r>
            <a:r>
              <a:rPr lang="en-US" altLang="en-US" dirty="0" err="1" smtClean="0">
                <a:solidFill>
                  <a:srgbClr val="C00000"/>
                </a:solidFill>
              </a:rPr>
              <a:t>phần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tử</a:t>
            </a:r>
            <a:r>
              <a:rPr lang="en-US" altLang="en-US" dirty="0" smtClean="0">
                <a:solidFill>
                  <a:srgbClr val="C00000"/>
                </a:solidFill>
              </a:rPr>
              <a:t> a</a:t>
            </a:r>
            <a:r>
              <a:rPr lang="en-US" altLang="en-US" baseline="-25000" dirty="0" smtClean="0">
                <a:solidFill>
                  <a:srgbClr val="C00000"/>
                </a:solidFill>
              </a:rPr>
              <a:t>0</a:t>
            </a:r>
            <a:r>
              <a:rPr lang="en-US" altLang="en-US" dirty="0" smtClean="0">
                <a:solidFill>
                  <a:srgbClr val="C00000"/>
                </a:solidFill>
              </a:rPr>
              <a:t>, a</a:t>
            </a:r>
            <a:r>
              <a:rPr lang="en-US" altLang="en-US" baseline="-25000" dirty="0" smtClean="0">
                <a:solidFill>
                  <a:srgbClr val="C00000"/>
                </a:solidFill>
              </a:rPr>
              <a:t>1</a:t>
            </a:r>
            <a:r>
              <a:rPr lang="en-US" altLang="en-US" dirty="0" smtClean="0">
                <a:solidFill>
                  <a:srgbClr val="C00000"/>
                </a:solidFill>
              </a:rPr>
              <a:t>, a</a:t>
            </a:r>
            <a:r>
              <a:rPr lang="en-US" altLang="en-US" baseline="-25000" dirty="0" smtClean="0">
                <a:solidFill>
                  <a:srgbClr val="C00000"/>
                </a:solidFill>
              </a:rPr>
              <a:t>2</a:t>
            </a:r>
            <a:r>
              <a:rPr lang="en-US" altLang="en-US" dirty="0" smtClean="0">
                <a:solidFill>
                  <a:srgbClr val="C00000"/>
                </a:solidFill>
              </a:rPr>
              <a:t>…, a</a:t>
            </a:r>
            <a:r>
              <a:rPr lang="en-US" altLang="en-US" baseline="-25000" dirty="0" smtClean="0">
                <a:solidFill>
                  <a:srgbClr val="C00000"/>
                </a:solidFill>
              </a:rPr>
              <a:t>n-1</a:t>
            </a:r>
            <a:r>
              <a:rPr lang="en-US" altLang="en-US" dirty="0" smtClean="0">
                <a:solidFill>
                  <a:srgbClr val="C00000"/>
                </a:solidFill>
              </a:rPr>
              <a:t>. </a:t>
            </a:r>
          </a:p>
          <a:p>
            <a:pPr eaLnBrk="1" hangingPunct="1">
              <a:spcBef>
                <a:spcPct val="60000"/>
              </a:spcBef>
            </a:pPr>
            <a:r>
              <a:rPr lang="en-US" altLang="en-US" dirty="0" err="1" smtClean="0">
                <a:solidFill>
                  <a:srgbClr val="C00000"/>
                </a:solidFill>
              </a:rPr>
              <a:t>Để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đơn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giản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trong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việc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trình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bày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giải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thuật</a:t>
            </a:r>
            <a:r>
              <a:rPr lang="en-US" altLang="en-US" dirty="0" smtClean="0">
                <a:solidFill>
                  <a:srgbClr val="C00000"/>
                </a:solidFill>
              </a:rPr>
              <a:t> ta </a:t>
            </a:r>
            <a:r>
              <a:rPr lang="en-US" altLang="en-US" dirty="0" err="1" smtClean="0">
                <a:solidFill>
                  <a:srgbClr val="C00000"/>
                </a:solidFill>
              </a:rPr>
              <a:t>dùng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mảng</a:t>
            </a:r>
            <a:r>
              <a:rPr lang="en-US" altLang="en-US" dirty="0" smtClean="0">
                <a:solidFill>
                  <a:srgbClr val="C00000"/>
                </a:solidFill>
              </a:rPr>
              <a:t> 1 </a:t>
            </a:r>
            <a:r>
              <a:rPr lang="en-US" altLang="en-US" dirty="0" err="1" smtClean="0">
                <a:solidFill>
                  <a:srgbClr val="C00000"/>
                </a:solidFill>
              </a:rPr>
              <a:t>chiều</a:t>
            </a:r>
            <a:r>
              <a:rPr lang="en-US" altLang="en-US" dirty="0" smtClean="0">
                <a:solidFill>
                  <a:srgbClr val="C00000"/>
                </a:solidFill>
              </a:rPr>
              <a:t> a </a:t>
            </a:r>
            <a:r>
              <a:rPr lang="en-US" altLang="en-US" dirty="0" err="1" smtClean="0">
                <a:solidFill>
                  <a:srgbClr val="C00000"/>
                </a:solidFill>
              </a:rPr>
              <a:t>để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lưu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danh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sách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các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phần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tử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nói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trên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trong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bộ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nhớ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chính</a:t>
            </a:r>
            <a:r>
              <a:rPr lang="en-US" altLang="en-US" dirty="0" smtClean="0">
                <a:solidFill>
                  <a:srgbClr val="C00000"/>
                </a:solidFill>
              </a:rPr>
              <a:t>.</a:t>
            </a:r>
          </a:p>
          <a:p>
            <a:pPr eaLnBrk="1" hangingPunct="1">
              <a:spcBef>
                <a:spcPct val="60000"/>
              </a:spcBef>
            </a:pPr>
            <a:r>
              <a:rPr lang="en-US" altLang="en-US" dirty="0" err="1" smtClean="0">
                <a:solidFill>
                  <a:srgbClr val="C00000"/>
                </a:solidFill>
              </a:rPr>
              <a:t>Tìm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phần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tử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có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khoá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bằng</a:t>
            </a:r>
            <a:r>
              <a:rPr lang="en-US" altLang="en-US" dirty="0" smtClean="0">
                <a:solidFill>
                  <a:srgbClr val="C00000"/>
                </a:solidFill>
              </a:rPr>
              <a:t> X </a:t>
            </a:r>
            <a:r>
              <a:rPr lang="en-US" altLang="en-US" dirty="0" err="1" smtClean="0">
                <a:solidFill>
                  <a:srgbClr val="C00000"/>
                </a:solidFill>
              </a:rPr>
              <a:t>trong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mảng</a:t>
            </a:r>
            <a:endParaRPr lang="en-US" altLang="en-US" dirty="0" smtClean="0">
              <a:solidFill>
                <a:srgbClr val="C00000"/>
              </a:solidFill>
            </a:endParaRPr>
          </a:p>
          <a:p>
            <a:pPr lvl="1" eaLnBrk="1" hangingPunct="1">
              <a:spcBef>
                <a:spcPct val="60000"/>
              </a:spcBef>
              <a:buFont typeface="Wingdings" panose="05000000000000000000" pitchFamily="2" charset="2"/>
              <a:buChar char="§"/>
            </a:pPr>
            <a:r>
              <a:rPr lang="en-US" altLang="en-US" dirty="0" err="1" smtClean="0">
                <a:solidFill>
                  <a:srgbClr val="C00000"/>
                </a:solidFill>
              </a:rPr>
              <a:t>Giải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thuật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tìm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kiếm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tuyến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tính</a:t>
            </a:r>
            <a:r>
              <a:rPr lang="en-US" altLang="en-US" dirty="0" smtClean="0">
                <a:solidFill>
                  <a:srgbClr val="C00000"/>
                </a:solidFill>
              </a:rPr>
              <a:t> (</a:t>
            </a:r>
            <a:r>
              <a:rPr lang="en-US" altLang="en-US" dirty="0" err="1" smtClean="0">
                <a:solidFill>
                  <a:srgbClr val="C00000"/>
                </a:solidFill>
              </a:rPr>
              <a:t>tìm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tuần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tự</a:t>
            </a:r>
            <a:r>
              <a:rPr lang="en-US" altLang="en-US" dirty="0" smtClean="0">
                <a:solidFill>
                  <a:srgbClr val="C00000"/>
                </a:solidFill>
              </a:rPr>
              <a:t>)</a:t>
            </a:r>
          </a:p>
          <a:p>
            <a:pPr lvl="1" eaLnBrk="1" hangingPunct="1">
              <a:spcBef>
                <a:spcPct val="60000"/>
              </a:spcBef>
              <a:buFont typeface="Wingdings" panose="05000000000000000000" pitchFamily="2" charset="2"/>
              <a:buChar char="§"/>
            </a:pPr>
            <a:r>
              <a:rPr lang="en-US" altLang="en-US" dirty="0" err="1" smtClean="0">
                <a:solidFill>
                  <a:srgbClr val="C00000"/>
                </a:solidFill>
              </a:rPr>
              <a:t>Giải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thuật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tìm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kiếm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nhị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err="1" smtClean="0">
                <a:solidFill>
                  <a:srgbClr val="C00000"/>
                </a:solidFill>
              </a:rPr>
              <a:t>phân</a:t>
            </a:r>
            <a:r>
              <a:rPr lang="en-US" altLang="en-US" dirty="0" smtClean="0">
                <a:solidFill>
                  <a:srgbClr val="C00000"/>
                </a:solidFill>
              </a:rPr>
              <a:t>  </a:t>
            </a:r>
          </a:p>
          <a:p>
            <a:pPr eaLnBrk="1" hangingPunct="1">
              <a:spcBef>
                <a:spcPct val="60000"/>
              </a:spcBef>
              <a:buFont typeface="Wingdings" panose="05000000000000000000" pitchFamily="2" charset="2"/>
              <a:buChar char="v"/>
            </a:pPr>
            <a:r>
              <a:rPr lang="en-US" altLang="en-US" b="1" i="1" dirty="0" err="1" smtClean="0">
                <a:solidFill>
                  <a:srgbClr val="C00000"/>
                </a:solidFill>
              </a:rPr>
              <a:t>Lưu</a:t>
            </a:r>
            <a:r>
              <a:rPr lang="en-US" altLang="en-US" b="1" i="1" dirty="0" smtClean="0">
                <a:solidFill>
                  <a:srgbClr val="C00000"/>
                </a:solidFill>
              </a:rPr>
              <a:t> ý</a:t>
            </a:r>
            <a:r>
              <a:rPr lang="en-US" altLang="en-US" i="1" dirty="0" smtClean="0">
                <a:solidFill>
                  <a:srgbClr val="C00000"/>
                </a:solidFill>
              </a:rPr>
              <a:t>: </a:t>
            </a:r>
            <a:r>
              <a:rPr lang="en-US" altLang="en-US" i="1" dirty="0" err="1" smtClean="0">
                <a:solidFill>
                  <a:srgbClr val="C00000"/>
                </a:solidFill>
              </a:rPr>
              <a:t>Trong</a:t>
            </a:r>
            <a:r>
              <a:rPr lang="en-US" altLang="en-US" i="1" dirty="0" smtClean="0">
                <a:solidFill>
                  <a:srgbClr val="C00000"/>
                </a:solidFill>
              </a:rPr>
              <a:t> </a:t>
            </a:r>
            <a:r>
              <a:rPr lang="en-US" altLang="en-US" i="1" dirty="0" err="1" smtClean="0">
                <a:solidFill>
                  <a:srgbClr val="C00000"/>
                </a:solidFill>
              </a:rPr>
              <a:t>quá</a:t>
            </a:r>
            <a:r>
              <a:rPr lang="en-US" altLang="en-US" i="1" dirty="0" smtClean="0">
                <a:solidFill>
                  <a:srgbClr val="C00000"/>
                </a:solidFill>
              </a:rPr>
              <a:t> </a:t>
            </a:r>
            <a:r>
              <a:rPr lang="en-US" altLang="en-US" i="1" dirty="0" err="1" smtClean="0">
                <a:solidFill>
                  <a:srgbClr val="C00000"/>
                </a:solidFill>
              </a:rPr>
              <a:t>trình</a:t>
            </a:r>
            <a:r>
              <a:rPr lang="en-US" altLang="en-US" i="1" dirty="0" smtClean="0">
                <a:solidFill>
                  <a:srgbClr val="C00000"/>
                </a:solidFill>
              </a:rPr>
              <a:t> </a:t>
            </a:r>
            <a:r>
              <a:rPr lang="en-US" altLang="en-US" i="1" dirty="0" err="1" smtClean="0">
                <a:solidFill>
                  <a:srgbClr val="C00000"/>
                </a:solidFill>
              </a:rPr>
              <a:t>trình</a:t>
            </a:r>
            <a:r>
              <a:rPr lang="en-US" altLang="en-US" i="1" dirty="0" smtClean="0">
                <a:solidFill>
                  <a:srgbClr val="C00000"/>
                </a:solidFill>
              </a:rPr>
              <a:t> </a:t>
            </a:r>
            <a:r>
              <a:rPr lang="en-US" altLang="en-US" i="1" dirty="0" err="1" smtClean="0">
                <a:solidFill>
                  <a:srgbClr val="C00000"/>
                </a:solidFill>
              </a:rPr>
              <a:t>bày</a:t>
            </a:r>
            <a:r>
              <a:rPr lang="en-US" altLang="en-US" i="1" dirty="0" smtClean="0">
                <a:solidFill>
                  <a:srgbClr val="C00000"/>
                </a:solidFill>
              </a:rPr>
              <a:t> </a:t>
            </a:r>
            <a:r>
              <a:rPr lang="en-US" altLang="en-US" i="1" dirty="0" err="1" smtClean="0">
                <a:solidFill>
                  <a:srgbClr val="C00000"/>
                </a:solidFill>
              </a:rPr>
              <a:t>thuật</a:t>
            </a:r>
            <a:r>
              <a:rPr lang="en-US" altLang="en-US" i="1" dirty="0" smtClean="0">
                <a:solidFill>
                  <a:srgbClr val="C00000"/>
                </a:solidFill>
              </a:rPr>
              <a:t> </a:t>
            </a:r>
            <a:r>
              <a:rPr lang="en-US" altLang="en-US" i="1" dirty="0" err="1" smtClean="0">
                <a:solidFill>
                  <a:srgbClr val="C00000"/>
                </a:solidFill>
              </a:rPr>
              <a:t>giải</a:t>
            </a:r>
            <a:r>
              <a:rPr lang="en-US" altLang="en-US" i="1" dirty="0" smtClean="0">
                <a:solidFill>
                  <a:srgbClr val="C00000"/>
                </a:solidFill>
              </a:rPr>
              <a:t> ta </a:t>
            </a:r>
            <a:r>
              <a:rPr lang="en-US" altLang="en-US" i="1" dirty="0" err="1" smtClean="0">
                <a:solidFill>
                  <a:srgbClr val="C00000"/>
                </a:solidFill>
              </a:rPr>
              <a:t>dùng</a:t>
            </a:r>
            <a:r>
              <a:rPr lang="en-US" altLang="en-US" i="1" dirty="0" smtClean="0">
                <a:solidFill>
                  <a:srgbClr val="C00000"/>
                </a:solidFill>
              </a:rPr>
              <a:t> </a:t>
            </a:r>
            <a:r>
              <a:rPr lang="en-US" altLang="en-US" i="1" dirty="0" err="1" smtClean="0">
                <a:solidFill>
                  <a:srgbClr val="C00000"/>
                </a:solidFill>
              </a:rPr>
              <a:t>ngôn</a:t>
            </a:r>
            <a:r>
              <a:rPr lang="en-US" altLang="en-US" i="1" dirty="0" smtClean="0">
                <a:solidFill>
                  <a:srgbClr val="C00000"/>
                </a:solidFill>
              </a:rPr>
              <a:t> </a:t>
            </a:r>
            <a:r>
              <a:rPr lang="en-US" altLang="en-US" i="1" dirty="0" err="1" smtClean="0">
                <a:solidFill>
                  <a:srgbClr val="C00000"/>
                </a:solidFill>
              </a:rPr>
              <a:t>ngữ</a:t>
            </a:r>
            <a:r>
              <a:rPr lang="en-US" altLang="en-US" i="1" dirty="0" smtClean="0">
                <a:solidFill>
                  <a:srgbClr val="C00000"/>
                </a:solidFill>
              </a:rPr>
              <a:t> </a:t>
            </a:r>
            <a:r>
              <a:rPr lang="en-US" altLang="en-US" i="1" dirty="0" err="1" smtClean="0">
                <a:solidFill>
                  <a:srgbClr val="C00000"/>
                </a:solidFill>
              </a:rPr>
              <a:t>lập</a:t>
            </a:r>
            <a:r>
              <a:rPr lang="en-US" altLang="en-US" i="1" dirty="0" smtClean="0">
                <a:solidFill>
                  <a:srgbClr val="C00000"/>
                </a:solidFill>
              </a:rPr>
              <a:t> </a:t>
            </a:r>
            <a:r>
              <a:rPr lang="en-US" altLang="en-US" i="1" dirty="0" err="1" smtClean="0">
                <a:solidFill>
                  <a:srgbClr val="C00000"/>
                </a:solidFill>
              </a:rPr>
              <a:t>trình</a:t>
            </a:r>
            <a:r>
              <a:rPr lang="en-US" altLang="en-US" i="1" dirty="0" smtClean="0">
                <a:solidFill>
                  <a:srgbClr val="C00000"/>
                </a:solidFill>
              </a:rPr>
              <a:t> 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2589" y="0"/>
            <a:ext cx="8839200" cy="6019800"/>
            <a:chOff x="76200" y="14654"/>
            <a:chExt cx="9715500" cy="653854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73060" y="1520874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4654"/>
              <a:ext cx="2209800" cy="150622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939760" y="6553200"/>
              <a:ext cx="885194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bject 2"/>
          <p:cNvSpPr txBox="1">
            <a:spLocks noGrp="1"/>
          </p:cNvSpPr>
          <p:nvPr>
            <p:ph type="title"/>
          </p:nvPr>
        </p:nvSpPr>
        <p:spPr>
          <a:xfrm>
            <a:off x="1770999" y="335882"/>
            <a:ext cx="7467600" cy="568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sz="4400" b="1" dirty="0" err="1">
                <a:solidFill>
                  <a:srgbClr val="FF0000"/>
                </a:solidFill>
              </a:rPr>
              <a:t>Thuật</a:t>
            </a:r>
            <a:r>
              <a:rPr lang="en-US" altLang="en-US" sz="4400" b="1" dirty="0">
                <a:solidFill>
                  <a:srgbClr val="FF0000"/>
                </a:solidFill>
              </a:rPr>
              <a:t> </a:t>
            </a:r>
            <a:r>
              <a:rPr lang="en-US" altLang="en-US" sz="4400" b="1" dirty="0" err="1">
                <a:solidFill>
                  <a:srgbClr val="FF0000"/>
                </a:solidFill>
              </a:rPr>
              <a:t>toán</a:t>
            </a:r>
            <a:r>
              <a:rPr lang="en-US" altLang="en-US" sz="4400" b="1" dirty="0">
                <a:solidFill>
                  <a:srgbClr val="FF0000"/>
                </a:solidFill>
              </a:rPr>
              <a:t> </a:t>
            </a:r>
            <a:r>
              <a:rPr lang="en-US" altLang="en-US" sz="4400" b="1" dirty="0" err="1">
                <a:solidFill>
                  <a:srgbClr val="FF0000"/>
                </a:solidFill>
              </a:rPr>
              <a:t>tìm</a:t>
            </a:r>
            <a:r>
              <a:rPr lang="en-US" altLang="en-US" sz="4400" b="1" dirty="0">
                <a:solidFill>
                  <a:srgbClr val="FF0000"/>
                </a:solidFill>
              </a:rPr>
              <a:t> </a:t>
            </a:r>
            <a:r>
              <a:rPr lang="en-US" altLang="en-US" sz="4400" b="1" dirty="0" err="1">
                <a:solidFill>
                  <a:srgbClr val="FF0000"/>
                </a:solidFill>
              </a:rPr>
              <a:t>kiếm</a:t>
            </a:r>
            <a:r>
              <a:rPr lang="en-US" altLang="en-US" sz="4400" b="1" dirty="0">
                <a:solidFill>
                  <a:srgbClr val="FF0000"/>
                </a:solidFill>
              </a:rPr>
              <a:t> </a:t>
            </a:r>
            <a:r>
              <a:rPr lang="en-US" altLang="en-US" sz="4400" b="1" dirty="0" err="1">
                <a:solidFill>
                  <a:srgbClr val="FF0000"/>
                </a:solidFill>
              </a:rPr>
              <a:t>tuyến</a:t>
            </a:r>
            <a:r>
              <a:rPr lang="en-US" altLang="en-US" sz="4400" b="1" dirty="0">
                <a:solidFill>
                  <a:srgbClr val="FF0000"/>
                </a:solidFill>
              </a:rPr>
              <a:t> </a:t>
            </a:r>
            <a:r>
              <a:rPr lang="en-US" altLang="en-US" sz="4400" b="1" dirty="0" err="1">
                <a:solidFill>
                  <a:srgbClr val="FF0000"/>
                </a:solidFill>
              </a:rPr>
              <a:t>tính</a:t>
            </a:r>
            <a:endParaRPr lang="en-US" altLang="en-US" sz="4400" b="1" dirty="0">
              <a:solidFill>
                <a:srgbClr val="FF0000"/>
              </a:solidFill>
            </a:endParaRPr>
          </a:p>
        </p:txBody>
      </p:sp>
      <p:sp>
        <p:nvSpPr>
          <p:cNvPr id="30" name="Rectangle 3"/>
          <p:cNvSpPr>
            <a:spLocks noGrp="1" noChangeArrowheads="1"/>
          </p:cNvSpPr>
          <p:nvPr>
            <p:ph idx="1"/>
          </p:nvPr>
        </p:nvSpPr>
        <p:spPr>
          <a:xfrm>
            <a:off x="559125" y="1421162"/>
            <a:ext cx="8434388" cy="51117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dirty="0" err="1" smtClean="0"/>
              <a:t>Hàm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trả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về</a:t>
            </a:r>
            <a:r>
              <a:rPr lang="en-US" altLang="en-US" dirty="0" smtClean="0"/>
              <a:t> 1 </a:t>
            </a:r>
            <a:r>
              <a:rPr lang="en-US" altLang="en-US" dirty="0" err="1" smtClean="0"/>
              <a:t>nếu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tìm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thấy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ngược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lại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trả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về</a:t>
            </a:r>
            <a:r>
              <a:rPr lang="en-US" altLang="en-US" dirty="0" smtClean="0"/>
              <a:t> 0:</a:t>
            </a:r>
          </a:p>
          <a:p>
            <a:pPr lvl="1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en-US" dirty="0" err="1" smtClean="0">
                <a:solidFill>
                  <a:srgbClr val="0000FF"/>
                </a:solidFill>
              </a:rPr>
              <a:t>int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LinearSearch</a:t>
            </a:r>
            <a:r>
              <a:rPr lang="en-US" altLang="en-US" dirty="0" smtClean="0"/>
              <a:t>(</a:t>
            </a:r>
            <a:r>
              <a:rPr lang="en-US" altLang="en-US" dirty="0" err="1" smtClean="0">
                <a:solidFill>
                  <a:srgbClr val="0000FF"/>
                </a:solidFill>
              </a:rPr>
              <a:t>int</a:t>
            </a:r>
            <a:r>
              <a:rPr lang="en-US" altLang="en-US" dirty="0" smtClean="0"/>
              <a:t> a[],</a:t>
            </a:r>
            <a:r>
              <a:rPr lang="en-US" altLang="en-US" dirty="0" err="1" smtClean="0">
                <a:solidFill>
                  <a:srgbClr val="0000FF"/>
                </a:solidFill>
              </a:rPr>
              <a:t>int</a:t>
            </a:r>
            <a:r>
              <a:rPr lang="en-US" altLang="en-US" dirty="0" smtClean="0"/>
              <a:t> n, </a:t>
            </a:r>
            <a:r>
              <a:rPr lang="en-US" altLang="en-US" dirty="0" err="1" smtClean="0">
                <a:solidFill>
                  <a:srgbClr val="0000FF"/>
                </a:solidFill>
              </a:rPr>
              <a:t>int</a:t>
            </a:r>
            <a:r>
              <a:rPr lang="en-US" altLang="en-US" dirty="0" smtClean="0"/>
              <a:t> x)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dirty="0" smtClean="0"/>
              <a:t>{		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0000FF"/>
                </a:solidFill>
              </a:rPr>
              <a:t>		</a:t>
            </a:r>
            <a:r>
              <a:rPr lang="en-US" altLang="en-US" dirty="0" err="1" smtClean="0">
                <a:solidFill>
                  <a:srgbClr val="0000FF"/>
                </a:solidFill>
              </a:rPr>
              <a:t>int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i</a:t>
            </a:r>
            <a:r>
              <a:rPr lang="en-US" altLang="en-US" dirty="0" smtClean="0"/>
              <a:t>=0;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dirty="0" smtClean="0"/>
              <a:t>		</a:t>
            </a:r>
            <a:r>
              <a:rPr lang="en-US" altLang="en-US" dirty="0" smtClean="0">
                <a:solidFill>
                  <a:srgbClr val="0000FF"/>
                </a:solidFill>
              </a:rPr>
              <a:t>while</a:t>
            </a:r>
            <a:r>
              <a:rPr lang="en-US" altLang="en-US" dirty="0" smtClean="0"/>
              <a:t>((</a:t>
            </a:r>
            <a:r>
              <a:rPr lang="en-US" altLang="en-US" dirty="0" err="1" smtClean="0"/>
              <a:t>i</a:t>
            </a:r>
            <a:r>
              <a:rPr lang="en-US" altLang="en-US" dirty="0" smtClean="0"/>
              <a:t>&lt;n)&amp;&amp;(a[</a:t>
            </a:r>
            <a:r>
              <a:rPr lang="en-US" altLang="en-US" dirty="0" err="1" smtClean="0"/>
              <a:t>i</a:t>
            </a:r>
            <a:r>
              <a:rPr lang="en-US" altLang="en-US" dirty="0" smtClean="0"/>
              <a:t>]!=x)) 	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dirty="0" smtClean="0"/>
              <a:t>			</a:t>
            </a:r>
            <a:r>
              <a:rPr lang="en-US" altLang="en-US" dirty="0" err="1" smtClean="0"/>
              <a:t>i</a:t>
            </a:r>
            <a:r>
              <a:rPr lang="en-US" altLang="en-US" dirty="0" smtClean="0"/>
              <a:t>++;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dirty="0" smtClean="0"/>
              <a:t>		</a:t>
            </a:r>
            <a:r>
              <a:rPr lang="en-US" altLang="en-US" dirty="0" smtClean="0">
                <a:solidFill>
                  <a:srgbClr val="0000FF"/>
                </a:solidFill>
              </a:rPr>
              <a:t>if</a:t>
            </a:r>
            <a:r>
              <a:rPr lang="en-US" altLang="en-US" dirty="0" smtClean="0"/>
              <a:t>(</a:t>
            </a:r>
            <a:r>
              <a:rPr lang="en-US" altLang="en-US" dirty="0" err="1" smtClean="0"/>
              <a:t>i</a:t>
            </a:r>
            <a:r>
              <a:rPr lang="en-US" altLang="en-US" dirty="0" smtClean="0"/>
              <a:t>==n)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dirty="0" smtClean="0"/>
              <a:t>			</a:t>
            </a:r>
            <a:r>
              <a:rPr lang="en-US" altLang="en-US" dirty="0" smtClean="0">
                <a:solidFill>
                  <a:srgbClr val="0000FF"/>
                </a:solidFill>
              </a:rPr>
              <a:t>return</a:t>
            </a:r>
            <a:r>
              <a:rPr lang="en-US" altLang="en-US" dirty="0" smtClean="0"/>
              <a:t> 0; </a:t>
            </a:r>
            <a:r>
              <a:rPr lang="en-US" altLang="en-US" sz="2600" i="1" dirty="0" smtClean="0"/>
              <a:t>//</a:t>
            </a:r>
            <a:r>
              <a:rPr lang="en-US" altLang="en-US" sz="2600" i="1" dirty="0" err="1" smtClean="0"/>
              <a:t>Tìm</a:t>
            </a:r>
            <a:r>
              <a:rPr lang="en-US" altLang="en-US" sz="2600" i="1" dirty="0" smtClean="0"/>
              <a:t> </a:t>
            </a:r>
            <a:r>
              <a:rPr lang="en-US" altLang="en-US" sz="2600" i="1" dirty="0" err="1" smtClean="0"/>
              <a:t>không</a:t>
            </a:r>
            <a:r>
              <a:rPr lang="en-US" altLang="en-US" sz="2600" i="1" dirty="0" smtClean="0"/>
              <a:t> </a:t>
            </a:r>
            <a:r>
              <a:rPr lang="en-US" altLang="en-US" sz="2600" i="1" dirty="0" err="1" smtClean="0"/>
              <a:t>thấy</a:t>
            </a:r>
            <a:r>
              <a:rPr lang="en-US" altLang="en-US" sz="2600" i="1" dirty="0" smtClean="0"/>
              <a:t> x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dirty="0" smtClean="0"/>
              <a:t>		</a:t>
            </a:r>
            <a:r>
              <a:rPr lang="en-US" altLang="en-US" dirty="0" smtClean="0">
                <a:solidFill>
                  <a:srgbClr val="0000FF"/>
                </a:solidFill>
              </a:rPr>
              <a:t>else</a:t>
            </a:r>
            <a:r>
              <a:rPr lang="en-US" altLang="en-US" dirty="0" smtClean="0"/>
              <a:t>	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dirty="0" smtClean="0"/>
              <a:t>			</a:t>
            </a:r>
            <a:r>
              <a:rPr lang="en-US" altLang="en-US" dirty="0" smtClean="0">
                <a:solidFill>
                  <a:srgbClr val="0000FF"/>
                </a:solidFill>
              </a:rPr>
              <a:t>return</a:t>
            </a:r>
            <a:r>
              <a:rPr lang="en-US" altLang="en-US" dirty="0" smtClean="0"/>
              <a:t> 1; </a:t>
            </a:r>
            <a:r>
              <a:rPr lang="en-US" altLang="en-US" sz="2600" i="1" dirty="0" smtClean="0"/>
              <a:t>//</a:t>
            </a:r>
            <a:r>
              <a:rPr lang="en-US" altLang="en-US" sz="2600" i="1" dirty="0" err="1" smtClean="0"/>
              <a:t>Tìm</a:t>
            </a:r>
            <a:r>
              <a:rPr lang="en-US" altLang="en-US" sz="2600" i="1" dirty="0" smtClean="0"/>
              <a:t> </a:t>
            </a:r>
            <a:r>
              <a:rPr lang="en-US" altLang="en-US" sz="2600" i="1" dirty="0" err="1" smtClean="0"/>
              <a:t>thấy</a:t>
            </a:r>
            <a:endParaRPr lang="en-US" altLang="en-US" sz="2600" i="1" dirty="0" smtClean="0"/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dirty="0" smtClean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BC" id="{971C7EFF-608D-4CC3-BFA4-AE773E6B35AE}" vid="{9BD7329A-C8E4-4FE7-8566-FFF77886335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ABC</Template>
  <TotalTime>2058</TotalTime>
  <Words>1269</Words>
  <Application>Microsoft Office PowerPoint</Application>
  <PresentationFormat>On-screen Show (4:3)</PresentationFormat>
  <Paragraphs>323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Tahoma</vt:lpstr>
      <vt:lpstr>Wingdings 2</vt:lpstr>
      <vt:lpstr>Wingdings</vt:lpstr>
      <vt:lpstr>Calibri</vt:lpstr>
      <vt:lpstr>Courier New</vt:lpstr>
      <vt:lpstr>Constantia</vt:lpstr>
      <vt:lpstr>Symbol</vt:lpstr>
      <vt:lpstr>VNI-Helve</vt:lpstr>
      <vt:lpstr>Arial</vt:lpstr>
      <vt:lpstr>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toán tìm kiếm</vt:lpstr>
      <vt:lpstr>Thuật toán tìm kiếm tuyến tính</vt:lpstr>
      <vt:lpstr>Minh họa thuật toán tìm kiếm tuyến tính</vt:lpstr>
      <vt:lpstr>Minh họa thuật toán tìm kiếm tuyến tính (tiếp.)</vt:lpstr>
      <vt:lpstr>Minh họa thuật toán tìm kiếm tuyến tính (tiếp.)</vt:lpstr>
      <vt:lpstr>Đánh giá độ phức tạp của thuật toán tìm kiếm tuyến tính</vt:lpstr>
      <vt:lpstr>Cải tiến thuật toán tìm kiếm tuyến tính</vt:lpstr>
      <vt:lpstr>Thuật toán tìm kiếm nhị phân</vt:lpstr>
      <vt:lpstr>Các bước thực hiện thuật toán tìm kiếm nhị phân</vt:lpstr>
      <vt:lpstr>Cài đặt thuật toán tìm kiếm nhị phân</vt:lpstr>
      <vt:lpstr>Đánh giá thuật toán tìm kiếm nhị phân</vt:lpstr>
      <vt:lpstr>Minh họa thuật toán tìm kiếm nhị phân</vt:lpstr>
      <vt:lpstr>Minh họa thuật toán tìm kiếm nhị phân (tiếp)</vt:lpstr>
      <vt:lpstr>Bài toán sắp xếp</vt:lpstr>
      <vt:lpstr>Bài toán sắp xếp (tiếp)</vt:lpstr>
      <vt:lpstr>Các thuật toán sắp xếp</vt:lpstr>
      <vt:lpstr>Thuật toán sắp xếp đổi chỗ trực tiếp - Interchange Sort</vt:lpstr>
      <vt:lpstr>Các bước thực hiện giải thuật - Interchange Sort</vt:lpstr>
      <vt:lpstr>Minh họa giải thuật - Interchange Sort</vt:lpstr>
      <vt:lpstr>Minh họa giải thuật - Interchange Sort</vt:lpstr>
      <vt:lpstr>Minh họa giải thuật - Interchange Sort</vt:lpstr>
      <vt:lpstr>Minh họa giải thuật - Interchange Sort</vt:lpstr>
      <vt:lpstr>Minh họa giải thuật - Interchange Sort</vt:lpstr>
      <vt:lpstr>Minh họa giải thuật - Interchange Sort</vt:lpstr>
      <vt:lpstr>Cài đặt giải thuật - Interchange Sort</vt:lpstr>
      <vt:lpstr>Mô phỏng giải thuật - Interchange Sort</vt:lpstr>
      <vt:lpstr>Độ phức tạp giải thuật - Interchange Sort</vt:lpstr>
      <vt:lpstr>Cài đặt giải thuật - Interchange Sort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TỔNG QUAN VỀ CẤU TRÚC DỮ LIỆU VÀ GiẢI THUẬT</dc:title>
  <dc:creator>Minh</dc:creator>
  <cp:lastModifiedBy>Admin</cp:lastModifiedBy>
  <cp:revision>91</cp:revision>
  <dcterms:created xsi:type="dcterms:W3CDTF">2021-09-13T20:34:29Z</dcterms:created>
  <dcterms:modified xsi:type="dcterms:W3CDTF">2021-11-03T05:57:09Z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2013-01-07T00:00:00Z</vt:filetime>
  </property>
</Properties>
</file>